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sldIdLst>
    <p:sldId id="316" r:id="rId2"/>
    <p:sldId id="318" r:id="rId3"/>
    <p:sldId id="319" r:id="rId4"/>
    <p:sldId id="320" r:id="rId5"/>
    <p:sldId id="321" r:id="rId6"/>
    <p:sldId id="322" r:id="rId7"/>
    <p:sldId id="259" r:id="rId8"/>
    <p:sldId id="260" r:id="rId9"/>
    <p:sldId id="288" r:id="rId10"/>
    <p:sldId id="289" r:id="rId11"/>
    <p:sldId id="290" r:id="rId12"/>
    <p:sldId id="291" r:id="rId13"/>
    <p:sldId id="292" r:id="rId14"/>
    <p:sldId id="293" r:id="rId15"/>
    <p:sldId id="294" r:id="rId16"/>
    <p:sldId id="296" r:id="rId17"/>
    <p:sldId id="313" r:id="rId18"/>
    <p:sldId id="262" r:id="rId19"/>
    <p:sldId id="297" r:id="rId20"/>
    <p:sldId id="263" r:id="rId21"/>
    <p:sldId id="264" r:id="rId22"/>
    <p:sldId id="265" r:id="rId23"/>
    <p:sldId id="299" r:id="rId24"/>
    <p:sldId id="298" r:id="rId25"/>
    <p:sldId id="314" r:id="rId26"/>
    <p:sldId id="266" r:id="rId27"/>
    <p:sldId id="268" r:id="rId28"/>
    <p:sldId id="300" r:id="rId29"/>
    <p:sldId id="269" r:id="rId30"/>
    <p:sldId id="270" r:id="rId31"/>
    <p:sldId id="302" r:id="rId32"/>
    <p:sldId id="303" r:id="rId33"/>
    <p:sldId id="271" r:id="rId34"/>
    <p:sldId id="304" r:id="rId35"/>
    <p:sldId id="305" r:id="rId36"/>
    <p:sldId id="273" r:id="rId37"/>
    <p:sldId id="274" r:id="rId38"/>
    <p:sldId id="275" r:id="rId39"/>
    <p:sldId id="306" r:id="rId40"/>
    <p:sldId id="315" r:id="rId41"/>
    <p:sldId id="307" r:id="rId42"/>
    <p:sldId id="308" r:id="rId43"/>
    <p:sldId id="309" r:id="rId44"/>
    <p:sldId id="310" r:id="rId45"/>
    <p:sldId id="311" r:id="rId46"/>
    <p:sldId id="312" r:id="rId47"/>
    <p:sldId id="279" r:id="rId4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5pPr>
    <a:lvl6pPr marL="2286000" algn="l" defTabSz="914400" rtl="0" eaLnBrk="1" latinLnBrk="0" hangingPunct="1">
      <a:defRPr sz="2400" kern="1200">
        <a:solidFill>
          <a:schemeClr val="tx1"/>
        </a:solidFill>
        <a:latin typeface="Arial" charset="0"/>
        <a:ea typeface="ＭＳ Ｐゴシック" pitchFamily="48" charset="-128"/>
        <a:cs typeface="+mn-cs"/>
      </a:defRPr>
    </a:lvl6pPr>
    <a:lvl7pPr marL="2743200" algn="l" defTabSz="914400" rtl="0" eaLnBrk="1" latinLnBrk="0" hangingPunct="1">
      <a:defRPr sz="2400" kern="1200">
        <a:solidFill>
          <a:schemeClr val="tx1"/>
        </a:solidFill>
        <a:latin typeface="Arial" charset="0"/>
        <a:ea typeface="ＭＳ Ｐゴシック" pitchFamily="48" charset="-128"/>
        <a:cs typeface="+mn-cs"/>
      </a:defRPr>
    </a:lvl7pPr>
    <a:lvl8pPr marL="3200400" algn="l" defTabSz="914400" rtl="0" eaLnBrk="1" latinLnBrk="0" hangingPunct="1">
      <a:defRPr sz="2400" kern="1200">
        <a:solidFill>
          <a:schemeClr val="tx1"/>
        </a:solidFill>
        <a:latin typeface="Arial" charset="0"/>
        <a:ea typeface="ＭＳ Ｐゴシック" pitchFamily="48" charset="-128"/>
        <a:cs typeface="+mn-cs"/>
      </a:defRPr>
    </a:lvl8pPr>
    <a:lvl9pPr marL="3657600" algn="l" defTabSz="914400" rtl="0" eaLnBrk="1" latinLnBrk="0" hangingPunct="1">
      <a:defRPr sz="2400" kern="1200">
        <a:solidFill>
          <a:schemeClr val="tx1"/>
        </a:solidFill>
        <a:latin typeface="Arial" charset="0"/>
        <a:ea typeface="ＭＳ Ｐゴシック" pitchFamily="4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26" autoAdjust="0"/>
    <p:restoredTop sz="92512" autoAdjust="0"/>
  </p:normalViewPr>
  <p:slideViewPr>
    <p:cSldViewPr>
      <p:cViewPr varScale="1">
        <p:scale>
          <a:sx n="58" d="100"/>
          <a:sy n="58" d="100"/>
        </p:scale>
        <p:origin x="-55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B1F9E9-18DF-4841-8F9E-B73265644AC9}" type="datetimeFigureOut">
              <a:rPr lang="en-US" smtClean="0"/>
              <a:pPr/>
              <a:t>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DD8B9B-3B19-472E-83BF-A76ADC441E0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AD17B3-726B-4F4E-9B34-6E7364B96E30}" type="slidenum">
              <a:rPr lang="en-US"/>
              <a:pPr/>
              <a:t>2</a:t>
            </a:fld>
            <a:endParaRPr lang="en-US"/>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DABD6F-51B5-40F6-A246-F384D65EC986}" type="slidenum">
              <a:rPr lang="en-US"/>
              <a:pPr/>
              <a:t>13</a:t>
            </a:fld>
            <a:endParaRPr lang="en-US"/>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45ACEA-E255-4B23-B151-1704D72D5D33}" type="slidenum">
              <a:rPr lang="en-US"/>
              <a:pPr/>
              <a:t>19</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F2E708-5D53-4F37-B23D-15431F871423}" type="slidenum">
              <a:rPr lang="en-US"/>
              <a:pPr/>
              <a:t>24</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671DED18-1DF2-415F-96BA-3C68E540187D}" type="slidenum">
              <a:rPr lang="en-US"/>
              <a:pPr/>
              <a:t>31</a:t>
            </a:fld>
            <a:endParaRPr 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2F2418BA-45DF-44D4-82CA-5CDE48014CB0}" type="slidenum">
              <a:rPr lang="en-US"/>
              <a:pPr/>
              <a:t>34</a:t>
            </a:fld>
            <a:endParaRPr lang="en-US"/>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D42232D0-1B94-49C8-9E72-8159DA276035}" type="slidenum">
              <a:rPr lang="en-US"/>
              <a:pPr/>
              <a:t>39</a:t>
            </a:fld>
            <a:endParaRPr lang="en-US"/>
          </a:p>
        </p:txBody>
      </p:sp>
      <p:sp>
        <p:nvSpPr>
          <p:cNvPr id="414722" name="Rectangle 2"/>
          <p:cNvSpPr>
            <a:spLocks noGrp="1" noRot="1" noChangeAspect="1" noChangeArrowheads="1" noTextEdit="1"/>
          </p:cNvSpPr>
          <p:nvPr>
            <p:ph type="sldImg"/>
          </p:nvPr>
        </p:nvSpPr>
        <p:spPr>
          <a:ln/>
        </p:spPr>
      </p:sp>
      <p:sp>
        <p:nvSpPr>
          <p:cNvPr id="414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CBE4B657-1066-4C0D-9201-B71FA2912EE1}" type="slidenum">
              <a:rPr lang="en-US"/>
              <a:pPr/>
              <a:t>41</a:t>
            </a:fld>
            <a:endParaRPr lang="en-US"/>
          </a:p>
        </p:txBody>
      </p:sp>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0A156654-DB9E-4223-A30C-87B783F95AE7}" type="slidenum">
              <a:rPr lang="en-US"/>
              <a:pPr/>
              <a:t>42</a:t>
            </a:fld>
            <a:endParaRPr lang="en-US"/>
          </a:p>
        </p:txBody>
      </p:sp>
      <p:sp>
        <p:nvSpPr>
          <p:cNvPr id="418818" name="Rectangle 2"/>
          <p:cNvSpPr>
            <a:spLocks noGrp="1" noRot="1" noChangeAspect="1" noChangeArrowheads="1" noTextEdit="1"/>
          </p:cNvSpPr>
          <p:nvPr>
            <p:ph type="sldImg"/>
          </p:nvPr>
        </p:nvSpPr>
        <p:spPr>
          <a:ln/>
        </p:spPr>
      </p:sp>
      <p:sp>
        <p:nvSpPr>
          <p:cNvPr id="418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5749C40C-F705-44F7-BA61-4839C50402D3}" type="slidenum">
              <a:rPr lang="en-US"/>
              <a:pPr/>
              <a:t>43</a:t>
            </a:fld>
            <a:endParaRPr lang="en-US"/>
          </a:p>
        </p:txBody>
      </p:sp>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41346E9A-6AD1-4091-9E5D-E66BF0E0CEC8}" type="slidenum">
              <a:rPr lang="en-US"/>
              <a:pPr/>
              <a:t>44</a:t>
            </a:fld>
            <a:endParaRPr lang="en-US"/>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C90420-1507-4139-894B-CA67105FF923}" type="slidenum">
              <a:rPr lang="en-US"/>
              <a:pPr/>
              <a:t>3</a:t>
            </a:fld>
            <a:endParaRPr lang="en-US"/>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FAF828-D1B5-40C8-A9FD-7D366D4812D5}" type="slidenum">
              <a:rPr lang="en-US"/>
              <a:pPr/>
              <a:t>4</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AF4345-5A5E-4437-8A38-7718F8475FFD}" type="slidenum">
              <a:rPr lang="en-US"/>
              <a:pPr/>
              <a:t>5</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04ED6C-FF36-4D1A-8E4E-0E3E05AA4304}" type="slidenum">
              <a:rPr lang="en-US"/>
              <a:pPr/>
              <a:t>6</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8FD0A-0580-4932-8FE8-1BA068544CEF}" type="slidenum">
              <a:rPr lang="en-US"/>
              <a:pPr/>
              <a:t>9</a:t>
            </a:fld>
            <a:endParaRPr lang="en-US"/>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517B69-87CF-4025-9A0E-0275286785B3}" type="slidenum">
              <a:rPr lang="en-US"/>
              <a:pPr/>
              <a:t>10</a:t>
            </a:fld>
            <a:endParaRPr lang="en-US"/>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05FB67-9921-4D80-8387-599F6B855BA3}" type="slidenum">
              <a:rPr lang="en-US"/>
              <a:pPr/>
              <a:t>11</a:t>
            </a:fld>
            <a:endParaRPr lang="en-US"/>
          </a:p>
        </p:txBody>
      </p:sp>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6078F0-01C5-4569-BBA1-038AA71E8373}" type="slidenum">
              <a:rPr lang="en-US"/>
              <a:pPr/>
              <a:t>12</a:t>
            </a:fld>
            <a:endParaRPr lang="en-US"/>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213" y="0"/>
            <a:ext cx="2160587"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 y="0"/>
            <a:ext cx="6329363"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450" y="0"/>
            <a:ext cx="2101850" cy="3206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1600">
          <a:solidFill>
            <a:schemeClr val="tx2"/>
          </a:solidFill>
          <a:latin typeface="+mj-lt"/>
          <a:ea typeface="+mj-ea"/>
          <a:cs typeface="+mj-cs"/>
        </a:defRPr>
      </a:lvl1pPr>
      <a:lvl2pPr algn="l" rtl="0" fontAlgn="base">
        <a:spcBef>
          <a:spcPct val="0"/>
        </a:spcBef>
        <a:spcAft>
          <a:spcPct val="0"/>
        </a:spcAft>
        <a:defRPr sz="1600">
          <a:solidFill>
            <a:schemeClr val="tx2"/>
          </a:solidFill>
          <a:latin typeface="Arial" charset="0"/>
          <a:ea typeface="ＭＳ Ｐゴシック" pitchFamily="48" charset="-128"/>
        </a:defRPr>
      </a:lvl2pPr>
      <a:lvl3pPr algn="l" rtl="0" fontAlgn="base">
        <a:spcBef>
          <a:spcPct val="0"/>
        </a:spcBef>
        <a:spcAft>
          <a:spcPct val="0"/>
        </a:spcAft>
        <a:defRPr sz="1600">
          <a:solidFill>
            <a:schemeClr val="tx2"/>
          </a:solidFill>
          <a:latin typeface="Arial" charset="0"/>
          <a:ea typeface="ＭＳ Ｐゴシック" pitchFamily="48" charset="-128"/>
        </a:defRPr>
      </a:lvl3pPr>
      <a:lvl4pPr algn="l" rtl="0" fontAlgn="base">
        <a:spcBef>
          <a:spcPct val="0"/>
        </a:spcBef>
        <a:spcAft>
          <a:spcPct val="0"/>
        </a:spcAft>
        <a:defRPr sz="1600">
          <a:solidFill>
            <a:schemeClr val="tx2"/>
          </a:solidFill>
          <a:latin typeface="Arial" charset="0"/>
          <a:ea typeface="ＭＳ Ｐゴシック" pitchFamily="48" charset="-128"/>
        </a:defRPr>
      </a:lvl4pPr>
      <a:lvl5pPr algn="l" rtl="0" fontAlgn="base">
        <a:spcBef>
          <a:spcPct val="0"/>
        </a:spcBef>
        <a:spcAft>
          <a:spcPct val="0"/>
        </a:spcAft>
        <a:defRPr sz="1600">
          <a:solidFill>
            <a:schemeClr val="tx2"/>
          </a:solidFill>
          <a:latin typeface="Arial" charset="0"/>
          <a:ea typeface="ＭＳ Ｐゴシック" pitchFamily="48" charset="-128"/>
        </a:defRPr>
      </a:lvl5pPr>
      <a:lvl6pPr marL="457200" algn="l" rtl="0" fontAlgn="base">
        <a:spcBef>
          <a:spcPct val="0"/>
        </a:spcBef>
        <a:spcAft>
          <a:spcPct val="0"/>
        </a:spcAft>
        <a:defRPr sz="1600">
          <a:solidFill>
            <a:schemeClr val="tx2"/>
          </a:solidFill>
          <a:latin typeface="Arial" charset="0"/>
          <a:ea typeface="ＭＳ Ｐゴシック" pitchFamily="48" charset="-128"/>
        </a:defRPr>
      </a:lvl6pPr>
      <a:lvl7pPr marL="914400" algn="l" rtl="0" fontAlgn="base">
        <a:spcBef>
          <a:spcPct val="0"/>
        </a:spcBef>
        <a:spcAft>
          <a:spcPct val="0"/>
        </a:spcAft>
        <a:defRPr sz="1600">
          <a:solidFill>
            <a:schemeClr val="tx2"/>
          </a:solidFill>
          <a:latin typeface="Arial" charset="0"/>
          <a:ea typeface="ＭＳ Ｐゴシック" pitchFamily="48" charset="-128"/>
        </a:defRPr>
      </a:lvl7pPr>
      <a:lvl8pPr marL="1371600" algn="l" rtl="0" fontAlgn="base">
        <a:spcBef>
          <a:spcPct val="0"/>
        </a:spcBef>
        <a:spcAft>
          <a:spcPct val="0"/>
        </a:spcAft>
        <a:defRPr sz="1600">
          <a:solidFill>
            <a:schemeClr val="tx2"/>
          </a:solidFill>
          <a:latin typeface="Arial" charset="0"/>
          <a:ea typeface="ＭＳ Ｐゴシック" pitchFamily="48" charset="-128"/>
        </a:defRPr>
      </a:lvl8pPr>
      <a:lvl9pPr marL="1828800" algn="l" rtl="0" fontAlgn="base">
        <a:spcBef>
          <a:spcPct val="0"/>
        </a:spcBef>
        <a:spcAft>
          <a:spcPct val="0"/>
        </a:spcAft>
        <a:defRPr sz="1600">
          <a:solidFill>
            <a:schemeClr val="tx2"/>
          </a:solidFill>
          <a:latin typeface="Arial" charset="0"/>
          <a:ea typeface="ＭＳ Ｐゴシック" pitchFamily="48"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udel.edu/chem/course/chem642.html"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gif"/><Relationship Id="rId4" Type="http://schemas.openxmlformats.org/officeDocument/2006/relationships/image" Target="../media/image48.jpeg"/></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81000" y="228600"/>
            <a:ext cx="8763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b="1" dirty="0" err="1" smtClean="0">
                <a:latin typeface="Times New Roman" pitchFamily="18" charset="0"/>
                <a:ea typeface="Times New Roman" pitchFamily="18" charset="0"/>
                <a:cs typeface="Times New Roman" pitchFamily="18" charset="0"/>
              </a:rPr>
              <a:t>Junghuei</a:t>
            </a:r>
            <a:r>
              <a:rPr lang="en-US" b="1" dirty="0" smtClean="0">
                <a:latin typeface="Times New Roman" pitchFamily="18" charset="0"/>
                <a:ea typeface="Times New Roman" pitchFamily="18" charset="0"/>
                <a:cs typeface="Times New Roman" pitchFamily="18" charset="0"/>
              </a:rPr>
              <a:t> Chen, </a:t>
            </a:r>
            <a:r>
              <a:rPr lang="en-US" dirty="0" smtClean="0">
                <a:latin typeface="Times New Roman" pitchFamily="18" charset="0"/>
                <a:ea typeface="Times New Roman" pitchFamily="18" charset="0"/>
                <a:cs typeface="Times New Roman" pitchFamily="18" charset="0"/>
              </a:rPr>
              <a:t>105 Drake, 831-1035, Junghuei@udel.edu.</a:t>
            </a:r>
            <a:endParaRPr lang="en-US" dirty="0" smtClean="0">
              <a:latin typeface="Times New Roman" pitchFamily="18" charset="0"/>
              <a:cs typeface="Times New Roman" pitchFamily="18" charset="0"/>
            </a:endParaRPr>
          </a:p>
          <a:p>
            <a:pPr lvl="0"/>
            <a:endParaRPr lang="en-US" b="1" dirty="0" smtClean="0">
              <a:latin typeface="Times New Roman" pitchFamily="18" charset="0"/>
              <a:ea typeface="Times New Roman" pitchFamily="18" charset="0"/>
              <a:cs typeface="Times New Roman" pitchFamily="18" charset="0"/>
            </a:endParaRPr>
          </a:p>
          <a:p>
            <a:pPr lvl="0"/>
            <a:r>
              <a:rPr lang="en-US" b="1" dirty="0" smtClean="0">
                <a:latin typeface="Times New Roman" pitchFamily="18" charset="0"/>
                <a:ea typeface="Times New Roman" pitchFamily="18" charset="0"/>
                <a:cs typeface="Times New Roman" pitchFamily="18" charset="0"/>
              </a:rPr>
              <a:t>Office Hours: </a:t>
            </a:r>
            <a:r>
              <a:rPr lang="en-US" dirty="0" smtClean="0">
                <a:solidFill>
                  <a:srgbClr val="FF0000"/>
                </a:solidFill>
                <a:latin typeface="Times New Roman" pitchFamily="18" charset="0"/>
                <a:ea typeface="Times New Roman" pitchFamily="18" charset="0"/>
                <a:cs typeface="Times New Roman" pitchFamily="18" charset="0"/>
              </a:rPr>
              <a:t>Wednesdays, 9:30-11:30 AM</a:t>
            </a:r>
          </a:p>
          <a:p>
            <a:pPr lvl="0"/>
            <a:endParaRPr lang="en-US" dirty="0" smtClean="0">
              <a:latin typeface="Times New Roman" pitchFamily="18" charset="0"/>
              <a:cs typeface="Times New Roman" pitchFamily="18" charset="0"/>
            </a:endParaRPr>
          </a:p>
          <a:p>
            <a:pPr lvl="0"/>
            <a:r>
              <a:rPr lang="en-US" b="1" dirty="0" smtClean="0">
                <a:latin typeface="Times New Roman" pitchFamily="18" charset="0"/>
                <a:ea typeface="Times New Roman" pitchFamily="18" charset="0"/>
                <a:cs typeface="Times New Roman" pitchFamily="18" charset="0"/>
              </a:rPr>
              <a:t>Down Load Power Points: </a:t>
            </a:r>
            <a:endParaRPr lang="en-US" dirty="0" smtClean="0">
              <a:latin typeface="Times New Roman" pitchFamily="18" charset="0"/>
              <a:cs typeface="Times New Roman" pitchFamily="18" charset="0"/>
            </a:endParaRPr>
          </a:p>
          <a:p>
            <a:pPr lvl="0"/>
            <a:r>
              <a:rPr lang="en-US" dirty="0" smtClean="0">
                <a:hlinkClick r:id="rId2"/>
              </a:rPr>
              <a:t>http</a:t>
            </a:r>
            <a:r>
              <a:rPr lang="en-US" dirty="0" smtClean="0">
                <a:hlinkClick r:id="rId2"/>
              </a:rPr>
              <a:t>://www.udel.edu/chem/course/chem642.html</a:t>
            </a:r>
            <a:endParaRPr lang="en-US" dirty="0" smtClean="0">
              <a:latin typeface="Times New Roman" pitchFamily="18" charset="0"/>
              <a:cs typeface="Times New Roman" pitchFamily="18" charset="0"/>
            </a:endParaRPr>
          </a:p>
          <a:p>
            <a:pPr lvl="0"/>
            <a:r>
              <a:rPr lang="en-US" b="1" dirty="0" smtClean="0">
                <a:solidFill>
                  <a:srgbClr val="FF0000"/>
                </a:solidFill>
                <a:latin typeface="Times New Roman" pitchFamily="18" charset="0"/>
                <a:ea typeface="Times New Roman" pitchFamily="18" charset="0"/>
                <a:cs typeface="Times New Roman" pitchFamily="18" charset="0"/>
              </a:rPr>
              <a:t>(Chapters 2, 6-18, 21-22)</a:t>
            </a:r>
          </a:p>
          <a:p>
            <a:pPr lvl="0"/>
            <a:endParaRPr lang="en-US" dirty="0" smtClean="0">
              <a:solidFill>
                <a:srgbClr val="FF0000"/>
              </a:solidFill>
              <a:latin typeface="Times New Roman" pitchFamily="18" charset="0"/>
              <a:cs typeface="Times New Roman" pitchFamily="18" charset="0"/>
            </a:endParaRPr>
          </a:p>
          <a:p>
            <a:pPr lvl="0"/>
            <a:r>
              <a:rPr lang="en-US" b="1" dirty="0" smtClean="0">
                <a:latin typeface="Times New Roman" pitchFamily="18" charset="0"/>
                <a:ea typeface="Times New Roman" pitchFamily="18" charset="0"/>
                <a:cs typeface="Times New Roman" pitchFamily="18" charset="0"/>
              </a:rPr>
              <a:t>Grading: First exam (30%), Second Exam (30%), Final examination (40%).</a:t>
            </a:r>
          </a:p>
          <a:p>
            <a:pPr lvl="0"/>
            <a:endParaRPr lang="en-US" dirty="0" smtClean="0">
              <a:latin typeface="Times New Roman" pitchFamily="18" charset="0"/>
              <a:cs typeface="Times New Roman" pitchFamily="18" charset="0"/>
            </a:endParaRPr>
          </a:p>
          <a:p>
            <a:pPr lvl="0"/>
            <a:r>
              <a:rPr lang="en-US" b="1" dirty="0" smtClean="0">
                <a:latin typeface="Times New Roman" pitchFamily="18" charset="0"/>
                <a:ea typeface="Times New Roman" pitchFamily="18" charset="0"/>
                <a:cs typeface="Times New Roman" pitchFamily="18" charset="0"/>
              </a:rPr>
              <a:t>Date to Remember:</a:t>
            </a:r>
            <a:r>
              <a:rPr lang="en-US" dirty="0" smtClean="0">
                <a:latin typeface="Times New Roman" pitchFamily="18" charset="0"/>
                <a:ea typeface="Times New Roman" pitchFamily="18" charset="0"/>
                <a:cs typeface="Times New Roman" pitchFamily="18" charset="0"/>
              </a:rPr>
              <a:t>	</a:t>
            </a:r>
            <a:endParaRPr lang="en-US" dirty="0" smtClean="0">
              <a:latin typeface="Times New Roman" pitchFamily="18" charset="0"/>
              <a:cs typeface="Times New Roman" pitchFamily="18" charset="0"/>
            </a:endParaRPr>
          </a:p>
          <a:p>
            <a:pPr lvl="0"/>
            <a:r>
              <a:rPr lang="en-US" dirty="0" smtClean="0">
                <a:solidFill>
                  <a:srgbClr val="FF0000"/>
                </a:solidFill>
                <a:latin typeface="Times New Roman" pitchFamily="18" charset="0"/>
                <a:ea typeface="Times New Roman" pitchFamily="18" charset="0"/>
                <a:cs typeface="Times New Roman" pitchFamily="18" charset="0"/>
              </a:rPr>
              <a:t>First Exam: March 10</a:t>
            </a:r>
            <a:r>
              <a:rPr lang="en-US" b="1" i="1" dirty="0" smtClean="0">
                <a:solidFill>
                  <a:srgbClr val="FF0000"/>
                </a:solidFill>
                <a:latin typeface="Times New Roman" pitchFamily="18" charset="0"/>
                <a:ea typeface="Times New Roman" pitchFamily="18" charset="0"/>
                <a:cs typeface="Times New Roman" pitchFamily="18" charset="0"/>
              </a:rPr>
              <a:t> (Saturday) </a:t>
            </a:r>
            <a:r>
              <a:rPr lang="en-US" dirty="0" smtClean="0">
                <a:solidFill>
                  <a:srgbClr val="FF0000"/>
                </a:solidFill>
                <a:latin typeface="Times New Roman" pitchFamily="18" charset="0"/>
                <a:ea typeface="Times New Roman" pitchFamily="18" charset="0"/>
                <a:cs typeface="Times New Roman" pitchFamily="18" charset="0"/>
              </a:rPr>
              <a:t>10am.</a:t>
            </a:r>
            <a:endParaRPr lang="en-US" dirty="0" smtClean="0">
              <a:latin typeface="Times New Roman" pitchFamily="18" charset="0"/>
              <a:cs typeface="Times New Roman" pitchFamily="18" charset="0"/>
            </a:endParaRPr>
          </a:p>
          <a:p>
            <a:pPr lvl="0"/>
            <a:r>
              <a:rPr lang="en-US" dirty="0" smtClean="0">
                <a:latin typeface="Times New Roman" pitchFamily="18" charset="0"/>
                <a:ea typeface="Times New Roman" pitchFamily="18" charset="0"/>
                <a:cs typeface="Times New Roman" pitchFamily="18" charset="0"/>
              </a:rPr>
              <a:t>March 24, April 1 (Spring recess; no class)</a:t>
            </a:r>
            <a:endParaRPr lang="en-US" dirty="0" smtClean="0">
              <a:latin typeface="Times New Roman" pitchFamily="18" charset="0"/>
              <a:cs typeface="Times New Roman" pitchFamily="18" charset="0"/>
            </a:endParaRPr>
          </a:p>
          <a:p>
            <a:pPr lvl="0"/>
            <a:r>
              <a:rPr lang="en-US" dirty="0" smtClean="0">
                <a:solidFill>
                  <a:srgbClr val="FF0000"/>
                </a:solidFill>
                <a:latin typeface="Times New Roman" pitchFamily="18" charset="0"/>
                <a:ea typeface="Times New Roman" pitchFamily="18" charset="0"/>
                <a:cs typeface="Times New Roman" pitchFamily="18" charset="0"/>
              </a:rPr>
              <a:t>Second Exam: April 14 </a:t>
            </a:r>
            <a:r>
              <a:rPr lang="en-US" b="1" i="1" dirty="0" smtClean="0">
                <a:solidFill>
                  <a:srgbClr val="FF0000"/>
                </a:solidFill>
                <a:latin typeface="Times New Roman" pitchFamily="18" charset="0"/>
                <a:ea typeface="Times New Roman" pitchFamily="18" charset="0"/>
                <a:cs typeface="Times New Roman" pitchFamily="18" charset="0"/>
              </a:rPr>
              <a:t>(Saturday) </a:t>
            </a:r>
            <a:r>
              <a:rPr lang="en-US" dirty="0" smtClean="0">
                <a:solidFill>
                  <a:srgbClr val="FF0000"/>
                </a:solidFill>
                <a:latin typeface="Times New Roman" pitchFamily="18" charset="0"/>
                <a:ea typeface="Times New Roman" pitchFamily="18" charset="0"/>
                <a:cs typeface="Times New Roman" pitchFamily="18" charset="0"/>
              </a:rPr>
              <a:t>10 am.</a:t>
            </a:r>
            <a:endParaRPr lang="en-US" dirty="0" smtClean="0">
              <a:latin typeface="Times New Roman" pitchFamily="18" charset="0"/>
              <a:cs typeface="Times New Roman" pitchFamily="18" charset="0"/>
            </a:endParaRPr>
          </a:p>
          <a:p>
            <a:pPr lvl="0"/>
            <a:r>
              <a:rPr lang="en-US" dirty="0" smtClean="0">
                <a:latin typeface="Times New Roman" pitchFamily="18" charset="0"/>
                <a:ea typeface="Times New Roman" pitchFamily="18" charset="0"/>
                <a:cs typeface="Times New Roman" pitchFamily="18" charset="0"/>
              </a:rPr>
              <a:t>Last day of class: May 15.</a:t>
            </a:r>
            <a:endParaRPr lang="en-US" dirty="0" smtClean="0">
              <a:latin typeface="Times New Roman" pitchFamily="18" charset="0"/>
              <a:cs typeface="Times New Roman" pitchFamily="18" charset="0"/>
            </a:endParaRPr>
          </a:p>
          <a:p>
            <a:pPr lvl="0"/>
            <a:r>
              <a:rPr lang="en-US" dirty="0" smtClean="0">
                <a:latin typeface="Times New Roman" pitchFamily="18" charset="0"/>
                <a:ea typeface="Times New Roman" pitchFamily="18" charset="0"/>
                <a:cs typeface="Times New Roman" pitchFamily="18" charset="0"/>
              </a:rPr>
              <a:t>Final exams week: May 17-24.</a:t>
            </a:r>
            <a:endParaRPr lang="en-US" dirty="0" smtClean="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0" name="Picture 2"/>
          <p:cNvPicPr>
            <a:picLocks noChangeAspect="1" noChangeArrowheads="1"/>
          </p:cNvPicPr>
          <p:nvPr/>
        </p:nvPicPr>
        <p:blipFill>
          <a:blip r:embed="rId3" cstate="print"/>
          <a:srcRect/>
          <a:stretch>
            <a:fillRect/>
          </a:stretch>
        </p:blipFill>
        <p:spPr bwMode="auto">
          <a:xfrm>
            <a:off x="465138" y="379413"/>
            <a:ext cx="8213725" cy="609758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8" name="Picture 4" descr="scbbwb"/>
          <p:cNvPicPr>
            <a:picLocks noChangeAspect="1" noChangeArrowheads="1"/>
          </p:cNvPicPr>
          <p:nvPr/>
        </p:nvPicPr>
        <p:blipFill>
          <a:blip r:embed="rId3" cstate="print"/>
          <a:srcRect/>
          <a:stretch>
            <a:fillRect/>
          </a:stretch>
        </p:blipFill>
        <p:spPr bwMode="auto">
          <a:xfrm>
            <a:off x="228600" y="304800"/>
            <a:ext cx="5033963" cy="6296025"/>
          </a:xfrm>
          <a:prstGeom prst="rect">
            <a:avLst/>
          </a:prstGeom>
          <a:noFill/>
        </p:spPr>
      </p:pic>
      <p:sp>
        <p:nvSpPr>
          <p:cNvPr id="251909" name="Text Box 5"/>
          <p:cNvSpPr txBox="1">
            <a:spLocks noChangeArrowheads="1"/>
          </p:cNvSpPr>
          <p:nvPr/>
        </p:nvSpPr>
        <p:spPr bwMode="auto">
          <a:xfrm>
            <a:off x="5410200" y="609600"/>
            <a:ext cx="3400425" cy="457200"/>
          </a:xfrm>
          <a:prstGeom prst="rect">
            <a:avLst/>
          </a:prstGeom>
          <a:noFill/>
          <a:ln w="9525">
            <a:noFill/>
            <a:miter lim="800000"/>
            <a:headEnd/>
            <a:tailEnd/>
          </a:ln>
          <a:effectLst/>
        </p:spPr>
        <p:txBody>
          <a:bodyPr wrap="none">
            <a:spAutoFit/>
          </a:bodyPr>
          <a:lstStyle/>
          <a:p>
            <a:r>
              <a:rPr lang="en-US"/>
              <a:t>www.profiles.nlm.nih.gov</a:t>
            </a:r>
          </a:p>
        </p:txBody>
      </p:sp>
      <p:pic>
        <p:nvPicPr>
          <p:cNvPr id="251910" name="Picture 6" descr="0403_2"/>
          <p:cNvPicPr>
            <a:picLocks noChangeAspect="1" noChangeArrowheads="1"/>
          </p:cNvPicPr>
          <p:nvPr/>
        </p:nvPicPr>
        <p:blipFill>
          <a:blip r:embed="rId4" cstate="print"/>
          <a:srcRect/>
          <a:stretch>
            <a:fillRect/>
          </a:stretch>
        </p:blipFill>
        <p:spPr bwMode="auto">
          <a:xfrm>
            <a:off x="5486400" y="1371600"/>
            <a:ext cx="3386138" cy="47244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8" name="Picture 2"/>
          <p:cNvPicPr>
            <a:picLocks noChangeAspect="1" noChangeArrowheads="1"/>
          </p:cNvPicPr>
          <p:nvPr/>
        </p:nvPicPr>
        <p:blipFill>
          <a:blip r:embed="rId3" cstate="print"/>
          <a:srcRect/>
          <a:stretch>
            <a:fillRect/>
          </a:stretch>
        </p:blipFill>
        <p:spPr bwMode="auto">
          <a:xfrm>
            <a:off x="739775" y="379413"/>
            <a:ext cx="7664450" cy="609758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2" name="Picture 2"/>
          <p:cNvPicPr>
            <a:picLocks noChangeAspect="1" noChangeArrowheads="1"/>
          </p:cNvPicPr>
          <p:nvPr/>
        </p:nvPicPr>
        <p:blipFill>
          <a:blip r:embed="rId3" cstate="print"/>
          <a:srcRect/>
          <a:stretch>
            <a:fillRect/>
          </a:stretch>
        </p:blipFill>
        <p:spPr bwMode="auto">
          <a:xfrm>
            <a:off x="303213" y="623888"/>
            <a:ext cx="8535987" cy="560863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268" name="Picture 4"/>
          <p:cNvPicPr>
            <a:picLocks noChangeAspect="1" noChangeArrowheads="1"/>
          </p:cNvPicPr>
          <p:nvPr/>
        </p:nvPicPr>
        <p:blipFill>
          <a:blip r:embed="rId2" cstate="print"/>
          <a:srcRect/>
          <a:stretch>
            <a:fillRect/>
          </a:stretch>
        </p:blipFill>
        <p:spPr bwMode="auto">
          <a:xfrm>
            <a:off x="0" y="762000"/>
            <a:ext cx="9240864" cy="27432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90" name="Picture 2"/>
          <p:cNvPicPr>
            <a:picLocks noChangeAspect="1" noChangeArrowheads="1"/>
          </p:cNvPicPr>
          <p:nvPr/>
        </p:nvPicPr>
        <p:blipFill>
          <a:blip r:embed="rId2" cstate="print"/>
          <a:srcRect/>
          <a:stretch>
            <a:fillRect/>
          </a:stretch>
        </p:blipFill>
        <p:spPr bwMode="auto">
          <a:xfrm>
            <a:off x="1447800" y="0"/>
            <a:ext cx="5409168" cy="6553201"/>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338" name="Picture 2"/>
          <p:cNvPicPr>
            <a:picLocks noChangeAspect="1" noChangeArrowheads="1"/>
          </p:cNvPicPr>
          <p:nvPr/>
        </p:nvPicPr>
        <p:blipFill>
          <a:blip r:embed="rId2" cstate="print"/>
          <a:srcRect/>
          <a:stretch>
            <a:fillRect/>
          </a:stretch>
        </p:blipFill>
        <p:spPr bwMode="auto">
          <a:xfrm>
            <a:off x="2971800" y="-295419"/>
            <a:ext cx="3924362" cy="7153419"/>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314" name="Picture 2"/>
          <p:cNvPicPr>
            <a:picLocks noChangeAspect="1" noChangeArrowheads="1"/>
          </p:cNvPicPr>
          <p:nvPr/>
        </p:nvPicPr>
        <p:blipFill>
          <a:blip r:embed="rId2" cstate="print"/>
          <a:srcRect/>
          <a:stretch>
            <a:fillRect/>
          </a:stretch>
        </p:blipFill>
        <p:spPr bwMode="auto">
          <a:xfrm>
            <a:off x="-1" y="990600"/>
            <a:ext cx="6613105" cy="4038600"/>
          </a:xfrm>
          <a:prstGeom prst="rect">
            <a:avLst/>
          </a:prstGeom>
          <a:noFill/>
          <a:ln w="9525">
            <a:noFill/>
            <a:miter lim="800000"/>
            <a:headEnd/>
            <a:tailEnd/>
          </a:ln>
          <a:effectLst/>
        </p:spPr>
      </p:pic>
      <p:pic>
        <p:nvPicPr>
          <p:cNvPr id="397315" name="Picture 3"/>
          <p:cNvPicPr>
            <a:picLocks noChangeAspect="1" noChangeArrowheads="1"/>
          </p:cNvPicPr>
          <p:nvPr/>
        </p:nvPicPr>
        <p:blipFill>
          <a:blip r:embed="rId3" cstate="print"/>
          <a:srcRect/>
          <a:stretch>
            <a:fillRect/>
          </a:stretch>
        </p:blipFill>
        <p:spPr bwMode="auto">
          <a:xfrm>
            <a:off x="6580414" y="1219200"/>
            <a:ext cx="2563586" cy="32004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02_Figure05"/>
          <p:cNvPicPr>
            <a:picLocks noChangeAspect="1" noChangeArrowheads="1"/>
          </p:cNvPicPr>
          <p:nvPr/>
        </p:nvPicPr>
        <p:blipFill>
          <a:blip r:embed="rId2" cstate="print"/>
          <a:srcRect/>
          <a:stretch>
            <a:fillRect/>
          </a:stretch>
        </p:blipFill>
        <p:spPr bwMode="auto">
          <a:xfrm>
            <a:off x="3048000" y="533400"/>
            <a:ext cx="4773547" cy="6051550"/>
          </a:xfrm>
          <a:prstGeom prst="rect">
            <a:avLst/>
          </a:prstGeom>
          <a:noFill/>
        </p:spPr>
      </p:pic>
      <p:sp>
        <p:nvSpPr>
          <p:cNvPr id="4" name="Title 3"/>
          <p:cNvSpPr>
            <a:spLocks noGrp="1"/>
          </p:cNvSpPr>
          <p:nvPr>
            <p:ph type="title"/>
          </p:nvPr>
        </p:nvSpPr>
        <p:spPr>
          <a:xfrm>
            <a:off x="0" y="0"/>
            <a:ext cx="7575550" cy="685800"/>
          </a:xfrm>
        </p:spPr>
        <p:txBody>
          <a:bodyPr/>
          <a:lstStyle/>
          <a:p>
            <a:r>
              <a:rPr lang="en-US" sz="2800" dirty="0" smtClean="0">
                <a:latin typeface="Times New Roman" pitchFamily="18" charset="0"/>
                <a:cs typeface="Times New Roman" pitchFamily="18" charset="0"/>
              </a:rPr>
              <a:t>A portion of a DNA polynucleotide chain</a:t>
            </a:r>
            <a:endParaRPr lang="en-US" sz="28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2051" descr="0408"/>
          <p:cNvPicPr>
            <a:picLocks noChangeAspect="1" noChangeArrowheads="1"/>
          </p:cNvPicPr>
          <p:nvPr/>
        </p:nvPicPr>
        <p:blipFill>
          <a:blip r:embed="rId3" cstate="print"/>
          <a:srcRect/>
          <a:stretch>
            <a:fillRect/>
          </a:stretch>
        </p:blipFill>
        <p:spPr bwMode="auto">
          <a:xfrm>
            <a:off x="304800" y="2514600"/>
            <a:ext cx="8610600" cy="3943350"/>
          </a:xfrm>
          <a:prstGeom prst="rect">
            <a:avLst/>
          </a:prstGeom>
          <a:noFill/>
          <a:ln w="9525">
            <a:noFill/>
            <a:miter lim="800000"/>
            <a:headEnd/>
            <a:tailEnd/>
          </a:ln>
          <a:effectLst/>
        </p:spPr>
      </p:pic>
      <p:sp>
        <p:nvSpPr>
          <p:cNvPr id="68612" name="Text Box 2052"/>
          <p:cNvSpPr txBox="1">
            <a:spLocks noChangeArrowheads="1"/>
          </p:cNvSpPr>
          <p:nvPr/>
        </p:nvSpPr>
        <p:spPr bwMode="auto">
          <a:xfrm>
            <a:off x="533400" y="228600"/>
            <a:ext cx="8382000" cy="1938992"/>
          </a:xfrm>
          <a:prstGeom prst="rect">
            <a:avLst/>
          </a:prstGeom>
          <a:noFill/>
          <a:ln w="9525">
            <a:noFill/>
            <a:miter lim="800000"/>
            <a:headEnd/>
            <a:tailEnd/>
          </a:ln>
          <a:effectLst/>
        </p:spPr>
        <p:txBody>
          <a:bodyPr>
            <a:spAutoFit/>
          </a:bodyPr>
          <a:lstStyle/>
          <a:p>
            <a:r>
              <a:rPr lang="en-US" b="1" dirty="0">
                <a:solidFill>
                  <a:schemeClr val="accent2"/>
                </a:solidFill>
                <a:latin typeface="Times New Roman" pitchFamily="18" charset="0"/>
                <a:cs typeface="Times New Roman" pitchFamily="18" charset="0"/>
              </a:rPr>
              <a:t>DNA as a template for its own duplication.</a:t>
            </a:r>
          </a:p>
          <a:p>
            <a:r>
              <a:rPr lang="en-US" dirty="0">
                <a:latin typeface="Times New Roman" pitchFamily="18" charset="0"/>
                <a:cs typeface="Times New Roman" pitchFamily="18" charset="0"/>
              </a:rPr>
              <a:t>As the nucleotide A successfully pairs only with T, and G with C, each strand of DNA can specify the sequence of nucleotides in its complementary strand. In this way, double-helical DNA can be copied precisely.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4" name="Picture 2" descr="ch01"/>
          <p:cNvPicPr>
            <a:picLocks noChangeAspect="1" noChangeArrowheads="1"/>
          </p:cNvPicPr>
          <p:nvPr/>
        </p:nvPicPr>
        <p:blipFill>
          <a:blip r:embed="rId3" cstate="print"/>
          <a:srcRect/>
          <a:stretch>
            <a:fillRect/>
          </a:stretch>
        </p:blipFill>
        <p:spPr bwMode="auto">
          <a:xfrm>
            <a:off x="304800" y="1905000"/>
            <a:ext cx="3106738" cy="3305175"/>
          </a:xfrm>
          <a:prstGeom prst="rect">
            <a:avLst/>
          </a:prstGeom>
          <a:noFill/>
        </p:spPr>
      </p:pic>
      <p:sp>
        <p:nvSpPr>
          <p:cNvPr id="371715" name="Text Box 3"/>
          <p:cNvSpPr txBox="1">
            <a:spLocks noChangeArrowheads="1"/>
          </p:cNvSpPr>
          <p:nvPr/>
        </p:nvSpPr>
        <p:spPr bwMode="auto">
          <a:xfrm>
            <a:off x="3505200" y="1981200"/>
            <a:ext cx="4953000" cy="2123658"/>
          </a:xfrm>
          <a:prstGeom prst="rect">
            <a:avLst/>
          </a:prstGeom>
          <a:noFill/>
          <a:ln w="9525">
            <a:noFill/>
            <a:miter lim="800000"/>
            <a:headEnd/>
            <a:tailEnd/>
          </a:ln>
          <a:effectLst/>
        </p:spPr>
        <p:txBody>
          <a:bodyPr>
            <a:spAutoFit/>
          </a:bodyPr>
          <a:lstStyle/>
          <a:p>
            <a:pPr>
              <a:spcBef>
                <a:spcPct val="50000"/>
              </a:spcBef>
            </a:pPr>
            <a:r>
              <a:rPr lang="en-US" dirty="0">
                <a:latin typeface="Times New Roman" pitchFamily="18" charset="0"/>
                <a:cs typeface="Times New Roman" pitchFamily="18" charset="0"/>
              </a:rPr>
              <a:t>An egg cell.</a:t>
            </a:r>
          </a:p>
          <a:p>
            <a:pPr>
              <a:spcBef>
                <a:spcPct val="50000"/>
              </a:spcBef>
            </a:pPr>
            <a:r>
              <a:rPr lang="en-US" dirty="0">
                <a:latin typeface="Times New Roman" pitchFamily="18" charset="0"/>
                <a:cs typeface="Times New Roman" pitchFamily="18" charset="0"/>
              </a:rPr>
              <a:t>The DNA of this single cell contains the genetic information needed to specify construction of an entire multi-cellular animal.</a:t>
            </a:r>
          </a:p>
        </p:txBody>
      </p:sp>
      <p:sp>
        <p:nvSpPr>
          <p:cNvPr id="371716" name="Text Box 4"/>
          <p:cNvSpPr txBox="1">
            <a:spLocks noChangeArrowheads="1"/>
          </p:cNvSpPr>
          <p:nvPr/>
        </p:nvSpPr>
        <p:spPr bwMode="auto">
          <a:xfrm>
            <a:off x="457200" y="381000"/>
            <a:ext cx="8534400" cy="579438"/>
          </a:xfrm>
          <a:prstGeom prst="rect">
            <a:avLst/>
          </a:prstGeom>
          <a:noFill/>
          <a:ln w="9525">
            <a:noFill/>
            <a:miter lim="800000"/>
            <a:headEnd/>
            <a:tailEnd/>
          </a:ln>
          <a:effectLst/>
        </p:spPr>
        <p:txBody>
          <a:bodyPr>
            <a:spAutoFit/>
          </a:bodyPr>
          <a:lstStyle/>
          <a:p>
            <a:pPr>
              <a:spcBef>
                <a:spcPct val="50000"/>
              </a:spcBef>
            </a:pPr>
            <a:r>
              <a:rPr lang="en-US" sz="3200" b="1" dirty="0">
                <a:solidFill>
                  <a:schemeClr val="accent2"/>
                </a:solidFill>
                <a:latin typeface="Times New Roman" pitchFamily="18" charset="0"/>
                <a:cs typeface="Times New Roman" pitchFamily="18" charset="0"/>
              </a:rPr>
              <a:t>All cells store their genetic information in DNA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descr="02_Figure06"/>
          <p:cNvPicPr>
            <a:picLocks noChangeAspect="1" noChangeArrowheads="1"/>
          </p:cNvPicPr>
          <p:nvPr/>
        </p:nvPicPr>
        <p:blipFill>
          <a:blip r:embed="rId2" cstate="print"/>
          <a:srcRect/>
          <a:stretch>
            <a:fillRect/>
          </a:stretch>
        </p:blipFill>
        <p:spPr bwMode="auto">
          <a:xfrm>
            <a:off x="5562600" y="273050"/>
            <a:ext cx="2994025" cy="6584950"/>
          </a:xfrm>
          <a:prstGeom prst="rect">
            <a:avLst/>
          </a:prstGeom>
          <a:noFill/>
        </p:spPr>
      </p:pic>
      <p:sp>
        <p:nvSpPr>
          <p:cNvPr id="5" name="TextBox 4"/>
          <p:cNvSpPr txBox="1"/>
          <p:nvPr/>
        </p:nvSpPr>
        <p:spPr>
          <a:xfrm>
            <a:off x="228600" y="304800"/>
            <a:ext cx="5410200" cy="990600"/>
          </a:xfrm>
          <a:prstGeom prst="rect">
            <a:avLst/>
          </a:prstGeom>
          <a:noFill/>
        </p:spPr>
        <p:txBody>
          <a:bodyPr wrap="square" rtlCol="0">
            <a:spAutoFit/>
          </a:bodyPr>
          <a:lstStyle/>
          <a:p>
            <a:r>
              <a:rPr lang="en-US" sz="2800" b="1" dirty="0" smtClean="0">
                <a:solidFill>
                  <a:schemeClr val="accent6"/>
                </a:solidFill>
                <a:latin typeface="Times New Roman" pitchFamily="18" charset="0"/>
                <a:cs typeface="Times New Roman" pitchFamily="18" charset="0"/>
              </a:rPr>
              <a:t>Finding the polymerases that make DNA</a:t>
            </a:r>
            <a:endParaRPr lang="en-US" sz="2800" b="1" dirty="0">
              <a:solidFill>
                <a:schemeClr val="accent6"/>
              </a:solidFill>
              <a:latin typeface="Times New Roman" pitchFamily="18" charset="0"/>
              <a:cs typeface="Times New Roman" pitchFamily="18" charset="0"/>
            </a:endParaRPr>
          </a:p>
        </p:txBody>
      </p:sp>
      <p:sp>
        <p:nvSpPr>
          <p:cNvPr id="6" name="TextBox 5"/>
          <p:cNvSpPr txBox="1"/>
          <p:nvPr/>
        </p:nvSpPr>
        <p:spPr>
          <a:xfrm>
            <a:off x="1752600" y="5105400"/>
            <a:ext cx="3352800" cy="461665"/>
          </a:xfrm>
          <a:prstGeom prst="rect">
            <a:avLst/>
          </a:prstGeom>
          <a:noFill/>
        </p:spPr>
        <p:txBody>
          <a:bodyPr wrap="square" rtlCol="0">
            <a:spAutoFit/>
          </a:bodyPr>
          <a:lstStyle/>
          <a:p>
            <a:r>
              <a:rPr lang="en-US" dirty="0" smtClean="0">
                <a:latin typeface="Times New Roman" pitchFamily="18" charset="0"/>
                <a:cs typeface="Times New Roman" pitchFamily="18" charset="0"/>
              </a:rPr>
              <a:t>The replication of DNA</a:t>
            </a:r>
            <a:endParaRPr lang="en-US"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02_Figure07"/>
          <p:cNvPicPr>
            <a:picLocks noChangeAspect="1" noChangeArrowheads="1"/>
          </p:cNvPicPr>
          <p:nvPr/>
        </p:nvPicPr>
        <p:blipFill>
          <a:blip r:embed="rId2" cstate="print"/>
          <a:srcRect/>
          <a:stretch>
            <a:fillRect/>
          </a:stretch>
        </p:blipFill>
        <p:spPr bwMode="auto">
          <a:xfrm>
            <a:off x="3138487" y="273050"/>
            <a:ext cx="6005513" cy="6584950"/>
          </a:xfrm>
          <a:prstGeom prst="rect">
            <a:avLst/>
          </a:prstGeom>
          <a:noFill/>
        </p:spPr>
      </p:pic>
      <p:sp>
        <p:nvSpPr>
          <p:cNvPr id="4" name="Title 3"/>
          <p:cNvSpPr>
            <a:spLocks noGrp="1"/>
          </p:cNvSpPr>
          <p:nvPr>
            <p:ph type="title"/>
          </p:nvPr>
        </p:nvSpPr>
        <p:spPr>
          <a:xfrm>
            <a:off x="44450" y="0"/>
            <a:ext cx="2851150" cy="1676400"/>
          </a:xfrm>
        </p:spPr>
        <p:txBody>
          <a:bodyPr/>
          <a:lstStyle/>
          <a:p>
            <a:r>
              <a:rPr lang="en-US" sz="2800" dirty="0" smtClean="0">
                <a:latin typeface="Times New Roman" pitchFamily="18" charset="0"/>
                <a:cs typeface="Times New Roman" pitchFamily="18" charset="0"/>
              </a:rPr>
              <a:t>The nucleotides of DNA</a:t>
            </a:r>
            <a:endParaRPr lang="en-US" sz="28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descr="02_Figure08"/>
          <p:cNvPicPr>
            <a:picLocks noChangeAspect="1" noChangeArrowheads="1"/>
          </p:cNvPicPr>
          <p:nvPr/>
        </p:nvPicPr>
        <p:blipFill>
          <a:blip r:embed="rId2" cstate="print"/>
          <a:srcRect/>
          <a:stretch>
            <a:fillRect/>
          </a:stretch>
        </p:blipFill>
        <p:spPr bwMode="auto">
          <a:xfrm>
            <a:off x="296863" y="1498600"/>
            <a:ext cx="8548687" cy="3859213"/>
          </a:xfrm>
          <a:prstGeom prst="rect">
            <a:avLst/>
          </a:prstGeom>
          <a:noFill/>
        </p:spPr>
      </p:pic>
      <p:sp>
        <p:nvSpPr>
          <p:cNvPr id="4" name="Title 3"/>
          <p:cNvSpPr>
            <a:spLocks noGrp="1"/>
          </p:cNvSpPr>
          <p:nvPr>
            <p:ph type="title"/>
          </p:nvPr>
        </p:nvSpPr>
        <p:spPr>
          <a:xfrm>
            <a:off x="0" y="304800"/>
            <a:ext cx="8794750" cy="609600"/>
          </a:xfrm>
        </p:spPr>
        <p:txBody>
          <a:bodyPr/>
          <a:lstStyle/>
          <a:p>
            <a:r>
              <a:rPr lang="en-US" sz="2400" b="1" dirty="0" smtClean="0">
                <a:latin typeface="Times New Roman" pitchFamily="18" charset="0"/>
                <a:cs typeface="Times New Roman" pitchFamily="18" charset="0"/>
              </a:rPr>
              <a:t>Enzymatic synthesis of a DNA chain catalyzed by DNA polymerase I</a:t>
            </a:r>
            <a:endParaRPr lang="en-US" sz="2400" b="1"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D:\Chapter_02\Jpegs_of_Images\02_Table01.jpg"/>
          <p:cNvPicPr>
            <a:picLocks noChangeAspect="1" noChangeArrowheads="1"/>
          </p:cNvPicPr>
          <p:nvPr/>
        </p:nvPicPr>
        <p:blipFill>
          <a:blip r:embed="rId2" cstate="print"/>
          <a:srcRect/>
          <a:stretch>
            <a:fillRect/>
          </a:stretch>
        </p:blipFill>
        <p:spPr bwMode="auto">
          <a:xfrm>
            <a:off x="298450" y="1898650"/>
            <a:ext cx="8547100" cy="3060700"/>
          </a:xfrm>
          <a:prstGeom prst="rect">
            <a:avLst/>
          </a:prstGeom>
          <a:noFill/>
        </p:spPr>
      </p:pic>
      <p:sp>
        <p:nvSpPr>
          <p:cNvPr id="4" name="TextBox 3"/>
          <p:cNvSpPr txBox="1"/>
          <p:nvPr/>
        </p:nvSpPr>
        <p:spPr>
          <a:xfrm>
            <a:off x="0" y="1143000"/>
            <a:ext cx="8382000" cy="461665"/>
          </a:xfrm>
          <a:prstGeom prst="rect">
            <a:avLst/>
          </a:prstGeom>
          <a:noFill/>
        </p:spPr>
        <p:txBody>
          <a:bodyPr wrap="square" rtlCol="0">
            <a:spAutoFit/>
          </a:bodyPr>
          <a:lstStyle/>
          <a:p>
            <a:r>
              <a:rPr lang="en-US" b="1" dirty="0" smtClean="0">
                <a:latin typeface="Times New Roman" pitchFamily="18" charset="0"/>
                <a:cs typeface="Times New Roman" pitchFamily="18" charset="0"/>
              </a:rPr>
              <a:t>DNA synthesis depends on template DNA</a:t>
            </a:r>
            <a:endParaRPr lang="en-US" b="1"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p:cNvPicPr>
            <a:picLocks noChangeAspect="1" noChangeArrowheads="1"/>
          </p:cNvPicPr>
          <p:nvPr/>
        </p:nvPicPr>
        <p:blipFill>
          <a:blip r:embed="rId3" cstate="print"/>
          <a:srcRect/>
          <a:stretch>
            <a:fillRect/>
          </a:stretch>
        </p:blipFill>
        <p:spPr bwMode="auto">
          <a:xfrm>
            <a:off x="762000" y="533400"/>
            <a:ext cx="3206750" cy="5780087"/>
          </a:xfrm>
          <a:prstGeom prst="rect">
            <a:avLst/>
          </a:prstGeom>
          <a:noFill/>
        </p:spPr>
      </p:pic>
      <p:sp>
        <p:nvSpPr>
          <p:cNvPr id="3" name="TextBox 2"/>
          <p:cNvSpPr txBox="1"/>
          <p:nvPr/>
        </p:nvSpPr>
        <p:spPr>
          <a:xfrm>
            <a:off x="4267200" y="1524000"/>
            <a:ext cx="4648200" cy="461665"/>
          </a:xfrm>
          <a:prstGeom prst="rect">
            <a:avLst/>
          </a:prstGeom>
          <a:noFill/>
        </p:spPr>
        <p:txBody>
          <a:bodyPr wrap="square" rtlCol="0">
            <a:spAutoFit/>
          </a:bodyPr>
          <a:lstStyle/>
          <a:p>
            <a:r>
              <a:rPr lang="en-US" dirty="0" smtClean="0">
                <a:latin typeface="Times New Roman" pitchFamily="18" charset="0"/>
                <a:cs typeface="Times New Roman" pitchFamily="18" charset="0"/>
              </a:rPr>
              <a:t>In 1959 isolated DNA polymerase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02_Figure10"/>
          <p:cNvPicPr>
            <a:picLocks noChangeAspect="1" noChangeArrowheads="1"/>
          </p:cNvPicPr>
          <p:nvPr/>
        </p:nvPicPr>
        <p:blipFill>
          <a:blip r:embed="rId2" cstate="print"/>
          <a:srcRect/>
          <a:stretch>
            <a:fillRect/>
          </a:stretch>
        </p:blipFill>
        <p:spPr bwMode="auto">
          <a:xfrm>
            <a:off x="1257300" y="136525"/>
            <a:ext cx="6627813" cy="658495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02_Figure09"/>
          <p:cNvPicPr>
            <a:picLocks noChangeAspect="1" noChangeArrowheads="1"/>
          </p:cNvPicPr>
          <p:nvPr/>
        </p:nvPicPr>
        <p:blipFill>
          <a:blip r:embed="rId2" cstate="print"/>
          <a:srcRect/>
          <a:stretch>
            <a:fillRect/>
          </a:stretch>
        </p:blipFill>
        <p:spPr bwMode="auto">
          <a:xfrm>
            <a:off x="4648200" y="533400"/>
            <a:ext cx="3886200" cy="6245626"/>
          </a:xfrm>
          <a:prstGeom prst="rect">
            <a:avLst/>
          </a:prstGeom>
          <a:noFill/>
        </p:spPr>
      </p:pic>
      <p:sp>
        <p:nvSpPr>
          <p:cNvPr id="4" name="Title 3"/>
          <p:cNvSpPr>
            <a:spLocks noGrp="1"/>
          </p:cNvSpPr>
          <p:nvPr>
            <p:ph type="title"/>
          </p:nvPr>
        </p:nvSpPr>
        <p:spPr>
          <a:xfrm>
            <a:off x="44450" y="0"/>
            <a:ext cx="8947150" cy="762000"/>
          </a:xfrm>
        </p:spPr>
        <p:txBody>
          <a:bodyPr/>
          <a:lstStyle/>
          <a:p>
            <a:r>
              <a:rPr lang="en-US" sz="2800" b="1" dirty="0" smtClean="0">
                <a:solidFill>
                  <a:schemeClr val="accent6"/>
                </a:solidFill>
                <a:latin typeface="Times New Roman" pitchFamily="18" charset="0"/>
                <a:cs typeface="Times New Roman" pitchFamily="18" charset="0"/>
              </a:rPr>
              <a:t>Experimental evidence favors strand separation during DNA replication</a:t>
            </a:r>
            <a:endParaRPr lang="en-US" sz="2800" b="1" dirty="0">
              <a:solidFill>
                <a:schemeClr val="accent6"/>
              </a:solidFill>
              <a:latin typeface="Times New Roman" pitchFamily="18" charset="0"/>
              <a:cs typeface="Times New Roman" pitchFamily="18" charset="0"/>
            </a:endParaRPr>
          </a:p>
        </p:txBody>
      </p:sp>
      <p:sp>
        <p:nvSpPr>
          <p:cNvPr id="5" name="TextBox 4"/>
          <p:cNvSpPr txBox="1"/>
          <p:nvPr/>
        </p:nvSpPr>
        <p:spPr>
          <a:xfrm>
            <a:off x="304800" y="2971800"/>
            <a:ext cx="4343400" cy="1569660"/>
          </a:xfrm>
          <a:prstGeom prst="rect">
            <a:avLst/>
          </a:prstGeom>
          <a:noFill/>
        </p:spPr>
        <p:txBody>
          <a:bodyPr wrap="square" rtlCol="0">
            <a:spAutoFit/>
          </a:bodyPr>
          <a:lstStyle/>
          <a:p>
            <a:r>
              <a:rPr lang="en-US" dirty="0" err="1" smtClean="0">
                <a:solidFill>
                  <a:srgbClr val="FF0000"/>
                </a:solidFill>
                <a:latin typeface="Times New Roman" pitchFamily="18" charset="0"/>
                <a:cs typeface="Times New Roman" pitchFamily="18" charset="0"/>
              </a:rPr>
              <a:t>Meselson</a:t>
            </a:r>
            <a:r>
              <a:rPr lang="en-US" dirty="0" smtClean="0">
                <a:solidFill>
                  <a:srgbClr val="FF0000"/>
                </a:solidFill>
                <a:latin typeface="Times New Roman" pitchFamily="18" charset="0"/>
                <a:cs typeface="Times New Roman" pitchFamily="18" charset="0"/>
              </a:rPr>
              <a:t> &amp; Stahl </a:t>
            </a:r>
            <a:r>
              <a:rPr lang="en-US" dirty="0" smtClean="0">
                <a:latin typeface="Times New Roman" pitchFamily="18" charset="0"/>
                <a:cs typeface="Times New Roman" pitchFamily="18" charset="0"/>
              </a:rPr>
              <a:t>experiment</a:t>
            </a:r>
          </a:p>
          <a:p>
            <a:r>
              <a:rPr lang="en-US" dirty="0" smtClean="0">
                <a:latin typeface="Times New Roman" pitchFamily="18" charset="0"/>
                <a:cs typeface="Times New Roman" pitchFamily="18" charset="0"/>
              </a:rPr>
              <a:t>Demonstrated that DNA replication is semi-conservative</a:t>
            </a:r>
          </a:p>
          <a:p>
            <a:r>
              <a:rPr lang="en-US" dirty="0" smtClean="0">
                <a:latin typeface="Times New Roman" pitchFamily="18" charset="0"/>
                <a:cs typeface="Times New Roman" pitchFamily="18" charset="0"/>
              </a:rPr>
              <a:t>(1958)</a:t>
            </a:r>
            <a:endParaRPr lang="en-US"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8915400" cy="1219200"/>
          </a:xfrm>
        </p:spPr>
        <p:txBody>
          <a:bodyPr/>
          <a:lstStyle/>
          <a:p>
            <a:r>
              <a:rPr lang="en-US" sz="2400" b="1" dirty="0" smtClean="0">
                <a:solidFill>
                  <a:schemeClr val="accent6"/>
                </a:solidFill>
                <a:latin typeface="Times New Roman" pitchFamily="18" charset="0"/>
                <a:cs typeface="Times New Roman" pitchFamily="18" charset="0"/>
              </a:rPr>
              <a:t>The genetic information within DNA is conveyed by its sequences; </a:t>
            </a:r>
            <a:r>
              <a:rPr lang="en-US" sz="2400" b="1" dirty="0" smtClean="0">
                <a:solidFill>
                  <a:srgbClr val="FF0000"/>
                </a:solidFill>
                <a:latin typeface="Times New Roman" pitchFamily="18" charset="0"/>
                <a:cs typeface="Times New Roman" pitchFamily="18" charset="0"/>
              </a:rPr>
              <a:t>How the genetic information of DNA functions to order amino acids during protein </a:t>
            </a:r>
            <a:r>
              <a:rPr lang="en-US" sz="2400" b="1" dirty="0" smtClean="0">
                <a:solidFill>
                  <a:srgbClr val="FF0000"/>
                </a:solidFill>
                <a:latin typeface="Times New Roman" pitchFamily="18" charset="0"/>
                <a:cs typeface="Times New Roman" pitchFamily="18" charset="0"/>
              </a:rPr>
              <a:t>synthesis?</a:t>
            </a:r>
            <a:endParaRPr lang="en-US" sz="2400" b="1" dirty="0">
              <a:solidFill>
                <a:srgbClr val="FF0000"/>
              </a:solidFill>
              <a:latin typeface="Times New Roman" pitchFamily="18" charset="0"/>
              <a:cs typeface="Times New Roman" pitchFamily="18" charset="0"/>
            </a:endParaRPr>
          </a:p>
        </p:txBody>
      </p:sp>
      <p:sp>
        <p:nvSpPr>
          <p:cNvPr id="7" name="TextBox 6"/>
          <p:cNvSpPr txBox="1"/>
          <p:nvPr/>
        </p:nvSpPr>
        <p:spPr>
          <a:xfrm>
            <a:off x="0" y="1219200"/>
            <a:ext cx="8991600" cy="1200329"/>
          </a:xfrm>
          <a:prstGeom prst="rect">
            <a:avLst/>
          </a:prstGeom>
          <a:noFill/>
        </p:spPr>
        <p:txBody>
          <a:bodyPr wrap="square" rtlCol="0">
            <a:spAutoFit/>
          </a:bodyPr>
          <a:lstStyle/>
          <a:p>
            <a:r>
              <a:rPr lang="en-US" b="1" dirty="0" smtClean="0">
                <a:solidFill>
                  <a:schemeClr val="accent6"/>
                </a:solidFill>
                <a:latin typeface="Times New Roman" pitchFamily="18" charset="0"/>
                <a:cs typeface="Times New Roman" pitchFamily="18" charset="0"/>
              </a:rPr>
              <a:t>DNA cannot be the template that directly orders amino acids during protein synthesis (protein synthesis in all eukaryotic cells occurs in cytoplasm)</a:t>
            </a:r>
            <a:endParaRPr lang="en-US" b="1" dirty="0">
              <a:solidFill>
                <a:schemeClr val="accent6"/>
              </a:solidFill>
              <a:latin typeface="Times New Roman" pitchFamily="18" charset="0"/>
              <a:cs typeface="Times New Roman" pitchFamily="18" charset="0"/>
            </a:endParaRPr>
          </a:p>
        </p:txBody>
      </p:sp>
      <p:pic>
        <p:nvPicPr>
          <p:cNvPr id="8" name="Picture 2052" descr="0406"/>
          <p:cNvPicPr>
            <a:picLocks noChangeAspect="1" noChangeArrowheads="1"/>
          </p:cNvPicPr>
          <p:nvPr/>
        </p:nvPicPr>
        <p:blipFill>
          <a:blip r:embed="rId2" cstate="print"/>
          <a:srcRect/>
          <a:stretch>
            <a:fillRect/>
          </a:stretch>
        </p:blipFill>
        <p:spPr bwMode="auto">
          <a:xfrm>
            <a:off x="609600" y="2743200"/>
            <a:ext cx="4876800" cy="3560119"/>
          </a:xfrm>
          <a:prstGeom prst="rect">
            <a:avLst/>
          </a:prstGeom>
          <a:noFill/>
        </p:spPr>
      </p:pic>
      <p:pic>
        <p:nvPicPr>
          <p:cNvPr id="5" name="Picture 4" descr="07_Figure01"/>
          <p:cNvPicPr>
            <a:picLocks noChangeAspect="1" noChangeArrowheads="1"/>
          </p:cNvPicPr>
          <p:nvPr/>
        </p:nvPicPr>
        <p:blipFill>
          <a:blip r:embed="rId3" cstate="print"/>
          <a:srcRect/>
          <a:stretch>
            <a:fillRect/>
          </a:stretch>
        </p:blipFill>
        <p:spPr bwMode="auto">
          <a:xfrm>
            <a:off x="6172200" y="2438400"/>
            <a:ext cx="2362200" cy="365475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02_Figure11"/>
          <p:cNvPicPr>
            <a:picLocks noChangeAspect="1" noChangeArrowheads="1"/>
          </p:cNvPicPr>
          <p:nvPr/>
        </p:nvPicPr>
        <p:blipFill>
          <a:blip r:embed="rId2" cstate="print"/>
          <a:srcRect/>
          <a:stretch>
            <a:fillRect/>
          </a:stretch>
        </p:blipFill>
        <p:spPr bwMode="auto">
          <a:xfrm>
            <a:off x="3962400" y="566890"/>
            <a:ext cx="4724400" cy="6291110"/>
          </a:xfrm>
          <a:prstGeom prst="rect">
            <a:avLst/>
          </a:prstGeom>
          <a:noFill/>
        </p:spPr>
      </p:pic>
      <p:sp>
        <p:nvSpPr>
          <p:cNvPr id="5" name="TextBox 4"/>
          <p:cNvSpPr txBox="1"/>
          <p:nvPr/>
        </p:nvSpPr>
        <p:spPr>
          <a:xfrm>
            <a:off x="0" y="0"/>
            <a:ext cx="8763000" cy="990600"/>
          </a:xfrm>
          <a:prstGeom prst="rect">
            <a:avLst/>
          </a:prstGeom>
          <a:noFill/>
        </p:spPr>
        <p:txBody>
          <a:bodyPr wrap="square" rtlCol="0">
            <a:spAutoFit/>
          </a:bodyPr>
          <a:lstStyle/>
          <a:p>
            <a:r>
              <a:rPr lang="en-US" sz="2800" b="1" dirty="0" smtClean="0">
                <a:solidFill>
                  <a:schemeClr val="accent6"/>
                </a:solidFill>
                <a:latin typeface="Times New Roman" pitchFamily="18" charset="0"/>
                <a:cs typeface="Times New Roman" pitchFamily="18" charset="0"/>
              </a:rPr>
              <a:t>RNA is chemically very similar to DNA and reside largely in the cytoplasm</a:t>
            </a:r>
            <a:endParaRPr lang="en-US" sz="2800" b="1" dirty="0">
              <a:solidFill>
                <a:schemeClr val="accent6"/>
              </a:solidFill>
              <a:latin typeface="Times New Roman" pitchFamily="18" charset="0"/>
              <a:cs typeface="Times New Roman" pitchFamily="18" charset="0"/>
            </a:endParaRPr>
          </a:p>
        </p:txBody>
      </p:sp>
      <p:pic>
        <p:nvPicPr>
          <p:cNvPr id="4" name="Picture 3" descr="02_Figure05"/>
          <p:cNvPicPr>
            <a:picLocks noChangeAspect="1" noChangeArrowheads="1"/>
          </p:cNvPicPr>
          <p:nvPr/>
        </p:nvPicPr>
        <p:blipFill>
          <a:blip r:embed="rId3" cstate="print"/>
          <a:srcRect/>
          <a:stretch>
            <a:fillRect/>
          </a:stretch>
        </p:blipFill>
        <p:spPr bwMode="auto">
          <a:xfrm>
            <a:off x="304800" y="2057400"/>
            <a:ext cx="3505200" cy="444363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43000" y="304800"/>
            <a:ext cx="6813550" cy="762000"/>
          </a:xfrm>
        </p:spPr>
        <p:txBody>
          <a:bodyPr/>
          <a:lstStyle/>
          <a:p>
            <a:r>
              <a:rPr lang="en-US" sz="2800" b="1" dirty="0" smtClean="0">
                <a:solidFill>
                  <a:schemeClr val="accent2"/>
                </a:solidFill>
                <a:latin typeface="Times New Roman" pitchFamily="18" charset="0"/>
                <a:cs typeface="Times New Roman" pitchFamily="18" charset="0"/>
              </a:rPr>
              <a:t>Distinctions between the nucleotides of RNA and DNA</a:t>
            </a:r>
            <a:endParaRPr lang="en-US" sz="2800" b="1" dirty="0">
              <a:solidFill>
                <a:schemeClr val="accent2"/>
              </a:solidFill>
              <a:latin typeface="Times New Roman" pitchFamily="18" charset="0"/>
              <a:cs typeface="Times New Roman" pitchFamily="18" charset="0"/>
            </a:endParaRPr>
          </a:p>
        </p:txBody>
      </p:sp>
      <p:pic>
        <p:nvPicPr>
          <p:cNvPr id="35843" name="Picture 3" descr="02_Figure12"/>
          <p:cNvPicPr>
            <a:picLocks noChangeAspect="1" noChangeArrowheads="1"/>
          </p:cNvPicPr>
          <p:nvPr/>
        </p:nvPicPr>
        <p:blipFill>
          <a:blip r:embed="rId2" cstate="print"/>
          <a:srcRect/>
          <a:stretch>
            <a:fillRect/>
          </a:stretch>
        </p:blipFill>
        <p:spPr bwMode="auto">
          <a:xfrm>
            <a:off x="0" y="1752600"/>
            <a:ext cx="5791200" cy="4460466"/>
          </a:xfrm>
          <a:prstGeom prst="rect">
            <a:avLst/>
          </a:prstGeom>
          <a:noFill/>
          <a:ln w="9525">
            <a:noFill/>
            <a:miter lim="800000"/>
            <a:headEnd/>
            <a:tailEnd/>
          </a:ln>
        </p:spPr>
      </p:pic>
      <p:sp>
        <p:nvSpPr>
          <p:cNvPr id="4" name="Text Box 5"/>
          <p:cNvSpPr txBox="1">
            <a:spLocks noChangeArrowheads="1"/>
          </p:cNvSpPr>
          <p:nvPr/>
        </p:nvSpPr>
        <p:spPr bwMode="auto">
          <a:xfrm>
            <a:off x="5943600" y="2057400"/>
            <a:ext cx="3200400" cy="3525838"/>
          </a:xfrm>
          <a:prstGeom prst="rect">
            <a:avLst/>
          </a:prstGeom>
          <a:noFill/>
          <a:ln w="9525">
            <a:noFill/>
            <a:miter lim="800000"/>
            <a:headEnd/>
            <a:tailEnd/>
          </a:ln>
          <a:effectLst/>
        </p:spPr>
        <p:txBody>
          <a:bodyPr>
            <a:spAutoFit/>
          </a:bodyPr>
          <a:lstStyle/>
          <a:p>
            <a:pPr>
              <a:spcBef>
                <a:spcPct val="50000"/>
              </a:spcBef>
            </a:pPr>
            <a:r>
              <a:rPr lang="en-US" sz="1800" b="1" dirty="0">
                <a:latin typeface="Times New Roman" pitchFamily="18" charset="0"/>
                <a:cs typeface="Times New Roman" pitchFamily="18" charset="0"/>
              </a:rPr>
              <a:t>The chemical structure of RNA.</a:t>
            </a: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endParaRPr lang="en-US" sz="1800" dirty="0">
              <a:latin typeface="Times New Roman" pitchFamily="18" charset="0"/>
              <a:cs typeface="Times New Roman" pitchFamily="18" charset="0"/>
            </a:endParaRPr>
          </a:p>
          <a:p>
            <a:pPr>
              <a:spcBef>
                <a:spcPct val="50000"/>
              </a:spcBef>
            </a:pPr>
            <a:r>
              <a:rPr lang="en-US" sz="1800" dirty="0">
                <a:latin typeface="Times New Roman" pitchFamily="18" charset="0"/>
                <a:cs typeface="Times New Roman" pitchFamily="18" charset="0"/>
              </a:rPr>
              <a:t>(A) RNA contains the sugar ribose, which differs from </a:t>
            </a:r>
            <a:r>
              <a:rPr lang="en-US" sz="1800" dirty="0" err="1">
                <a:latin typeface="Times New Roman" pitchFamily="18" charset="0"/>
                <a:cs typeface="Times New Roman" pitchFamily="18" charset="0"/>
              </a:rPr>
              <a:t>deoxyribose</a:t>
            </a:r>
            <a:r>
              <a:rPr lang="en-US" sz="1800" dirty="0">
                <a:latin typeface="Times New Roman" pitchFamily="18" charset="0"/>
                <a:cs typeface="Times New Roman" pitchFamily="18" charset="0"/>
              </a:rPr>
              <a:t>, the sugar used in DNA, by the presence of an additional –OH group. (B) RNA contains the base </a:t>
            </a:r>
            <a:r>
              <a:rPr lang="en-US" sz="1800" dirty="0" err="1">
                <a:latin typeface="Times New Roman" pitchFamily="18" charset="0"/>
                <a:cs typeface="Times New Roman" pitchFamily="18" charset="0"/>
              </a:rPr>
              <a:t>uracil</a:t>
            </a:r>
            <a:r>
              <a:rPr lang="en-US" sz="1800" dirty="0">
                <a:latin typeface="Times New Roman" pitchFamily="18" charset="0"/>
                <a:cs typeface="Times New Roman" pitchFamily="18" charset="0"/>
              </a:rPr>
              <a:t>, which differs from thymine, the equivalent base in DNA, by the absence of a –CH3 group.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Text Box 2"/>
          <p:cNvSpPr txBox="1">
            <a:spLocks noChangeArrowheads="1"/>
          </p:cNvSpPr>
          <p:nvPr/>
        </p:nvSpPr>
        <p:spPr bwMode="auto">
          <a:xfrm>
            <a:off x="228600" y="5257800"/>
            <a:ext cx="8534400" cy="1190625"/>
          </a:xfrm>
          <a:prstGeom prst="rect">
            <a:avLst/>
          </a:prstGeom>
          <a:noFill/>
          <a:ln w="9525">
            <a:noFill/>
            <a:miter lim="800000"/>
            <a:headEnd/>
            <a:tailEnd/>
          </a:ln>
          <a:effectLst/>
        </p:spPr>
        <p:txBody>
          <a:bodyPr>
            <a:spAutoFit/>
          </a:bodyPr>
          <a:lstStyle/>
          <a:p>
            <a:r>
              <a:rPr lang="en-US" sz="1800" b="1" dirty="0">
                <a:latin typeface="Times New Roman" pitchFamily="18" charset="0"/>
                <a:cs typeface="Times New Roman" pitchFamily="18" charset="0"/>
              </a:rPr>
              <a:t>Figure 1–1 The hereditary information in the egg cell determines the nature of the whole </a:t>
            </a:r>
            <a:r>
              <a:rPr lang="en-US" sz="1800" b="1" dirty="0" err="1">
                <a:latin typeface="Times New Roman" pitchFamily="18" charset="0"/>
                <a:cs typeface="Times New Roman" pitchFamily="18" charset="0"/>
              </a:rPr>
              <a:t>multicellular</a:t>
            </a:r>
            <a:r>
              <a:rPr lang="en-US" sz="1800" b="1" dirty="0">
                <a:latin typeface="Times New Roman" pitchFamily="18" charset="0"/>
                <a:cs typeface="Times New Roman" pitchFamily="18" charset="0"/>
              </a:rPr>
              <a:t> organism.</a:t>
            </a:r>
            <a:r>
              <a:rPr lang="en-US" sz="1800" dirty="0">
                <a:latin typeface="Times New Roman" pitchFamily="18" charset="0"/>
                <a:cs typeface="Times New Roman" pitchFamily="18" charset="0"/>
              </a:rPr>
              <a:t> (A and B) A sea urchin egg gives rise to a sea urchin. (C and D) A mouse egg gives rise to a mouse. (E and F) An egg of the seaweed </a:t>
            </a:r>
            <a:r>
              <a:rPr lang="en-US" sz="1800" i="1" dirty="0" err="1">
                <a:latin typeface="Times New Roman" pitchFamily="18" charset="0"/>
                <a:cs typeface="Times New Roman" pitchFamily="18" charset="0"/>
              </a:rPr>
              <a:t>Fucus</a:t>
            </a:r>
            <a:r>
              <a:rPr lang="en-US" sz="1800" dirty="0">
                <a:latin typeface="Times New Roman" pitchFamily="18" charset="0"/>
                <a:cs typeface="Times New Roman" pitchFamily="18" charset="0"/>
              </a:rPr>
              <a:t> gives rise to a </a:t>
            </a:r>
            <a:r>
              <a:rPr lang="en-US" sz="1800" i="1" dirty="0" err="1">
                <a:latin typeface="Times New Roman" pitchFamily="18" charset="0"/>
                <a:cs typeface="Times New Roman" pitchFamily="18" charset="0"/>
              </a:rPr>
              <a:t>Fucus</a:t>
            </a:r>
            <a:r>
              <a:rPr lang="en-US" sz="1800" dirty="0">
                <a:latin typeface="Times New Roman" pitchFamily="18" charset="0"/>
                <a:cs typeface="Times New Roman" pitchFamily="18" charset="0"/>
              </a:rPr>
              <a:t> seaweed.</a:t>
            </a:r>
          </a:p>
        </p:txBody>
      </p:sp>
      <p:pic>
        <p:nvPicPr>
          <p:cNvPr id="373763" name="Picture 3" descr="figure 1-01"/>
          <p:cNvPicPr>
            <a:picLocks noChangeAspect="1" noChangeArrowheads="1"/>
          </p:cNvPicPr>
          <p:nvPr/>
        </p:nvPicPr>
        <p:blipFill>
          <a:blip r:embed="rId3" cstate="print"/>
          <a:srcRect/>
          <a:stretch>
            <a:fillRect/>
          </a:stretch>
        </p:blipFill>
        <p:spPr bwMode="auto">
          <a:xfrm>
            <a:off x="304800" y="0"/>
            <a:ext cx="8534400" cy="514508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81200" y="0"/>
            <a:ext cx="49530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THE CENTRAL DOGMA</a:t>
            </a:r>
            <a:endParaRPr lang="en-US" sz="3200" b="1" dirty="0">
              <a:solidFill>
                <a:srgbClr val="FF0000"/>
              </a:solidFill>
              <a:latin typeface="Times New Roman" pitchFamily="18" charset="0"/>
              <a:cs typeface="Times New Roman" pitchFamily="18" charset="0"/>
            </a:endParaRPr>
          </a:p>
        </p:txBody>
      </p:sp>
      <p:pic>
        <p:nvPicPr>
          <p:cNvPr id="7" name="Picture 3" descr="06002"/>
          <p:cNvPicPr>
            <a:picLocks noChangeAspect="1" noChangeArrowheads="1"/>
          </p:cNvPicPr>
          <p:nvPr/>
        </p:nvPicPr>
        <p:blipFill>
          <a:blip r:embed="rId2" cstate="print"/>
          <a:srcRect/>
          <a:stretch>
            <a:fillRect/>
          </a:stretch>
        </p:blipFill>
        <p:spPr bwMode="auto">
          <a:xfrm>
            <a:off x="228600" y="990600"/>
            <a:ext cx="5216525" cy="5486400"/>
          </a:xfrm>
          <a:prstGeom prst="rect">
            <a:avLst/>
          </a:prstGeom>
          <a:noFill/>
          <a:ln w="9525">
            <a:noFill/>
            <a:miter lim="800000"/>
            <a:headEnd/>
            <a:tailEnd/>
          </a:ln>
          <a:effectLst/>
        </p:spPr>
      </p:pic>
      <p:sp>
        <p:nvSpPr>
          <p:cNvPr id="8" name="Text Box 4"/>
          <p:cNvSpPr txBox="1">
            <a:spLocks noChangeArrowheads="1"/>
          </p:cNvSpPr>
          <p:nvPr/>
        </p:nvSpPr>
        <p:spPr bwMode="auto">
          <a:xfrm>
            <a:off x="4876800" y="1295400"/>
            <a:ext cx="3505200" cy="3785652"/>
          </a:xfrm>
          <a:prstGeom prst="rect">
            <a:avLst/>
          </a:prstGeom>
          <a:noFill/>
          <a:ln w="9525">
            <a:noFill/>
            <a:miter lim="800000"/>
            <a:headEnd/>
            <a:tailEnd/>
          </a:ln>
          <a:effectLst/>
        </p:spPr>
        <p:txBody>
          <a:bodyPr>
            <a:spAutoFit/>
          </a:bodyPr>
          <a:lstStyle/>
          <a:p>
            <a:pPr>
              <a:spcBef>
                <a:spcPct val="50000"/>
              </a:spcBef>
            </a:pPr>
            <a:r>
              <a:rPr lang="en-US" b="1" dirty="0">
                <a:latin typeface="Times New Roman" pitchFamily="18" charset="0"/>
                <a:cs typeface="Times New Roman" pitchFamily="18" charset="0"/>
              </a:rPr>
              <a:t>The pathway from DNA to protein</a:t>
            </a:r>
            <a:r>
              <a:rPr lang="en-US" b="1"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a:spcBef>
                <a:spcPct val="50000"/>
              </a:spcBef>
            </a:pPr>
            <a:r>
              <a:rPr lang="en-US" dirty="0">
                <a:latin typeface="Times New Roman" pitchFamily="18" charset="0"/>
                <a:cs typeface="Times New Roman" pitchFamily="18" charset="0"/>
              </a:rPr>
              <a:t>The flow of genetic information from DNA to RNA (transcription) and from RNA to protein (translation) occurs in all living cells. </a:t>
            </a:r>
          </a:p>
          <a:p>
            <a:pPr>
              <a:spcBef>
                <a:spcPct val="50000"/>
              </a:spcBef>
            </a:pPr>
            <a:endParaRPr lang="en-US"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8" name="Picture 2"/>
          <p:cNvPicPr>
            <a:picLocks noChangeAspect="1" noChangeArrowheads="1"/>
          </p:cNvPicPr>
          <p:nvPr/>
        </p:nvPicPr>
        <p:blipFill>
          <a:blip r:embed="rId3" cstate="print"/>
          <a:srcRect/>
          <a:stretch>
            <a:fillRect/>
          </a:stretch>
        </p:blipFill>
        <p:spPr bwMode="auto">
          <a:xfrm>
            <a:off x="2971800" y="1490662"/>
            <a:ext cx="5791200" cy="5367338"/>
          </a:xfrm>
          <a:prstGeom prst="rect">
            <a:avLst/>
          </a:prstGeom>
          <a:noFill/>
        </p:spPr>
      </p:pic>
      <p:sp>
        <p:nvSpPr>
          <p:cNvPr id="331779" name="Text Box 3"/>
          <p:cNvSpPr txBox="1">
            <a:spLocks noChangeArrowheads="1"/>
          </p:cNvSpPr>
          <p:nvPr/>
        </p:nvSpPr>
        <p:spPr bwMode="auto">
          <a:xfrm>
            <a:off x="0" y="0"/>
            <a:ext cx="7696200" cy="523220"/>
          </a:xfrm>
          <a:prstGeom prst="rect">
            <a:avLst/>
          </a:prstGeom>
          <a:noFill/>
          <a:ln w="9525">
            <a:noFill/>
            <a:miter lim="800000"/>
            <a:headEnd/>
            <a:tailEnd/>
          </a:ln>
          <a:effectLst/>
        </p:spPr>
        <p:txBody>
          <a:bodyPr wrap="square">
            <a:spAutoFit/>
          </a:bodyPr>
          <a:lstStyle/>
          <a:p>
            <a:pPr>
              <a:spcBef>
                <a:spcPct val="50000"/>
              </a:spcBef>
            </a:pPr>
            <a:r>
              <a:rPr lang="en-US" sz="2800" b="1" dirty="0">
                <a:solidFill>
                  <a:schemeClr val="accent6"/>
                </a:solidFill>
                <a:latin typeface="Times New Roman" pitchFamily="18" charset="0"/>
                <a:cs typeface="Times New Roman" pitchFamily="18" charset="0"/>
              </a:rPr>
              <a:t>Crick’s adaptor hypothesis</a:t>
            </a:r>
          </a:p>
        </p:txBody>
      </p:sp>
      <p:sp>
        <p:nvSpPr>
          <p:cNvPr id="331780" name="Text Box 4"/>
          <p:cNvSpPr txBox="1">
            <a:spLocks noChangeArrowheads="1"/>
          </p:cNvSpPr>
          <p:nvPr/>
        </p:nvSpPr>
        <p:spPr bwMode="auto">
          <a:xfrm>
            <a:off x="304800" y="838200"/>
            <a:ext cx="8153400" cy="457200"/>
          </a:xfrm>
          <a:prstGeom prst="rect">
            <a:avLst/>
          </a:prstGeom>
          <a:noFill/>
          <a:ln w="9525">
            <a:noFill/>
            <a:miter lim="800000"/>
            <a:headEnd/>
            <a:tailEnd/>
          </a:ln>
          <a:effectLst/>
        </p:spPr>
        <p:txBody>
          <a:bodyPr>
            <a:spAutoFit/>
          </a:bodyPr>
          <a:lstStyle/>
          <a:p>
            <a:pPr>
              <a:spcBef>
                <a:spcPct val="50000"/>
              </a:spcBef>
            </a:pPr>
            <a:r>
              <a:rPr lang="en-US" b="1" dirty="0" err="1">
                <a:solidFill>
                  <a:schemeClr val="tx2"/>
                </a:solidFill>
                <a:latin typeface="Times New Roman" pitchFamily="18" charset="0"/>
                <a:cs typeface="Times New Roman" pitchFamily="18" charset="0"/>
              </a:rPr>
              <a:t>tRNA</a:t>
            </a:r>
            <a:r>
              <a:rPr lang="en-US" b="1" dirty="0">
                <a:solidFill>
                  <a:schemeClr val="tx2"/>
                </a:solidFill>
                <a:latin typeface="Times New Roman" pitchFamily="18" charset="0"/>
                <a:cs typeface="Times New Roman" pitchFamily="18" charset="0"/>
              </a:rPr>
              <a:t> molecules match amino acids to </a:t>
            </a:r>
            <a:r>
              <a:rPr lang="en-US" b="1" dirty="0" err="1">
                <a:solidFill>
                  <a:schemeClr val="tx2"/>
                </a:solidFill>
                <a:latin typeface="Times New Roman" pitchFamily="18" charset="0"/>
                <a:cs typeface="Times New Roman" pitchFamily="18" charset="0"/>
              </a:rPr>
              <a:t>codons</a:t>
            </a:r>
            <a:r>
              <a:rPr lang="en-US" b="1" dirty="0">
                <a:solidFill>
                  <a:schemeClr val="tx2"/>
                </a:solidFill>
                <a:latin typeface="Times New Roman" pitchFamily="18" charset="0"/>
                <a:cs typeface="Times New Roman" pitchFamily="18" charset="0"/>
              </a:rPr>
              <a:t> in mRNA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 y="0"/>
            <a:ext cx="4375150" cy="533400"/>
          </a:xfrm>
        </p:spPr>
        <p:txBody>
          <a:bodyPr/>
          <a:lstStyle/>
          <a:p>
            <a:r>
              <a:rPr lang="en-US" sz="2800" b="1" dirty="0" smtClean="0">
                <a:solidFill>
                  <a:schemeClr val="accent6"/>
                </a:solidFill>
                <a:latin typeface="Times New Roman" pitchFamily="18" charset="0"/>
                <a:cs typeface="Times New Roman" pitchFamily="18" charset="0"/>
              </a:rPr>
              <a:t>Discovery of Transfer RNA</a:t>
            </a:r>
            <a:endParaRPr lang="en-US" sz="2800" b="1" dirty="0">
              <a:solidFill>
                <a:schemeClr val="accent6"/>
              </a:solidFill>
              <a:latin typeface="Times New Roman" pitchFamily="18" charset="0"/>
              <a:cs typeface="Times New Roman" pitchFamily="18" charset="0"/>
            </a:endParaRPr>
          </a:p>
        </p:txBody>
      </p:sp>
      <p:pic>
        <p:nvPicPr>
          <p:cNvPr id="3" name="Picture 3" descr="02_Figure13"/>
          <p:cNvPicPr>
            <a:picLocks noChangeAspect="1" noChangeArrowheads="1"/>
          </p:cNvPicPr>
          <p:nvPr/>
        </p:nvPicPr>
        <p:blipFill>
          <a:blip r:embed="rId2" cstate="print"/>
          <a:srcRect/>
          <a:stretch>
            <a:fillRect/>
          </a:stretch>
        </p:blipFill>
        <p:spPr bwMode="auto">
          <a:xfrm>
            <a:off x="4953000" y="273050"/>
            <a:ext cx="3829050" cy="6584950"/>
          </a:xfrm>
          <a:prstGeom prst="rect">
            <a:avLst/>
          </a:prstGeom>
          <a:noFill/>
        </p:spPr>
      </p:pic>
      <p:sp>
        <p:nvSpPr>
          <p:cNvPr id="4" name="TextBox 3"/>
          <p:cNvSpPr txBox="1"/>
          <p:nvPr/>
        </p:nvSpPr>
        <p:spPr>
          <a:xfrm>
            <a:off x="228600" y="1143000"/>
            <a:ext cx="4343400" cy="1200329"/>
          </a:xfrm>
          <a:prstGeom prst="rect">
            <a:avLst/>
          </a:prstGeom>
          <a:noFill/>
        </p:spPr>
        <p:txBody>
          <a:bodyPr wrap="square" rtlCol="0">
            <a:spAutoFit/>
          </a:bodyPr>
          <a:lstStyle/>
          <a:p>
            <a:r>
              <a:rPr lang="en-US" dirty="0" smtClean="0">
                <a:latin typeface="Times New Roman" pitchFamily="18" charset="0"/>
                <a:cs typeface="Times New Roman" pitchFamily="18" charset="0"/>
              </a:rPr>
              <a:t>In 1953, </a:t>
            </a:r>
            <a:r>
              <a:rPr lang="en-US" dirty="0" err="1" smtClean="0">
                <a:latin typeface="Times New Roman" pitchFamily="18" charset="0"/>
                <a:cs typeface="Times New Roman" pitchFamily="18" charset="0"/>
              </a:rPr>
              <a:t>Zamecnik</a:t>
            </a:r>
            <a:r>
              <a:rPr lang="en-US" dirty="0" smtClean="0">
                <a:latin typeface="Times New Roman" pitchFamily="18" charset="0"/>
                <a:cs typeface="Times New Roman" pitchFamily="18" charset="0"/>
              </a:rPr>
              <a:t> discovered that protein synthesis occurs in Ribosome</a:t>
            </a:r>
            <a:endParaRPr lang="en-US"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srcRect/>
          <a:stretch>
            <a:fillRect/>
          </a:stretch>
        </p:blipFill>
        <p:spPr bwMode="auto">
          <a:xfrm>
            <a:off x="0" y="2578100"/>
            <a:ext cx="4724400" cy="42799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descr="02_Figure14"/>
          <p:cNvPicPr>
            <a:picLocks noChangeAspect="1" noChangeArrowheads="1"/>
          </p:cNvPicPr>
          <p:nvPr/>
        </p:nvPicPr>
        <p:blipFill>
          <a:blip r:embed="rId2" cstate="print"/>
          <a:srcRect/>
          <a:stretch>
            <a:fillRect/>
          </a:stretch>
        </p:blipFill>
        <p:spPr bwMode="auto">
          <a:xfrm>
            <a:off x="5040313" y="273050"/>
            <a:ext cx="4103687" cy="6584950"/>
          </a:xfrm>
          <a:prstGeom prst="rect">
            <a:avLst/>
          </a:prstGeom>
          <a:noFill/>
        </p:spPr>
      </p:pic>
      <p:sp>
        <p:nvSpPr>
          <p:cNvPr id="6" name="TextBox 5"/>
          <p:cNvSpPr txBox="1"/>
          <p:nvPr/>
        </p:nvSpPr>
        <p:spPr>
          <a:xfrm>
            <a:off x="0" y="304800"/>
            <a:ext cx="6019800" cy="1569660"/>
          </a:xfrm>
          <a:prstGeom prst="rect">
            <a:avLst/>
          </a:prstGeom>
          <a:noFill/>
        </p:spPr>
        <p:txBody>
          <a:bodyPr wrap="square" rtlCol="0">
            <a:spAutoFit/>
          </a:bodyPr>
          <a:lstStyle/>
          <a:p>
            <a:r>
              <a:rPr lang="en-US" dirty="0" smtClean="0">
                <a:latin typeface="Times New Roman" pitchFamily="18" charset="0"/>
                <a:cs typeface="Times New Roman" pitchFamily="18" charset="0"/>
              </a:rPr>
              <a:t>Several years later, </a:t>
            </a:r>
            <a:r>
              <a:rPr lang="en-US" dirty="0" err="1" smtClean="0">
                <a:latin typeface="Times New Roman" pitchFamily="18" charset="0"/>
                <a:cs typeface="Times New Roman" pitchFamily="18" charset="0"/>
              </a:rPr>
              <a:t>Zamecnik</a:t>
            </a:r>
            <a:r>
              <a:rPr lang="en-US" dirty="0" smtClean="0">
                <a:latin typeface="Times New Roman" pitchFamily="18" charset="0"/>
                <a:cs typeface="Times New Roman" pitchFamily="18" charset="0"/>
              </a:rPr>
              <a:t> also discovered that prior to their incorporation into proteins, amino acids are first attached to transfer RNA molecules (</a:t>
            </a:r>
            <a:r>
              <a:rPr lang="en-US" dirty="0" err="1" smtClean="0">
                <a:latin typeface="Times New Roman" pitchFamily="18" charset="0"/>
                <a:cs typeface="Times New Roman" pitchFamily="18" charset="0"/>
              </a:rPr>
              <a:t>tRNA</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4" name="Picture 2"/>
          <p:cNvPicPr>
            <a:picLocks noChangeAspect="1" noChangeArrowheads="1"/>
          </p:cNvPicPr>
          <p:nvPr/>
        </p:nvPicPr>
        <p:blipFill>
          <a:blip r:embed="rId3" cstate="print"/>
          <a:srcRect/>
          <a:stretch>
            <a:fillRect/>
          </a:stretch>
        </p:blipFill>
        <p:spPr bwMode="auto">
          <a:xfrm>
            <a:off x="2395538" y="379413"/>
            <a:ext cx="4352925" cy="6097587"/>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686800" cy="1938992"/>
          </a:xfrm>
          <a:prstGeom prst="rect">
            <a:avLst/>
          </a:prstGeom>
          <a:noFill/>
        </p:spPr>
        <p:txBody>
          <a:bodyPr wrap="square" rtlCol="0">
            <a:spAutoFit/>
          </a:bodyPr>
          <a:lstStyle/>
          <a:p>
            <a:r>
              <a:rPr lang="en-US" dirty="0" smtClean="0">
                <a:solidFill>
                  <a:schemeClr val="accent6"/>
                </a:solidFill>
                <a:latin typeface="Times New Roman" pitchFamily="18" charset="0"/>
                <a:cs typeface="Times New Roman" pitchFamily="18" charset="0"/>
              </a:rPr>
              <a:t>Evidences suggested that </a:t>
            </a:r>
            <a:r>
              <a:rPr lang="en-US" dirty="0" smtClean="0">
                <a:solidFill>
                  <a:srgbClr val="FF0000"/>
                </a:solidFill>
                <a:latin typeface="Times New Roman" pitchFamily="18" charset="0"/>
                <a:cs typeface="Times New Roman" pitchFamily="18" charset="0"/>
              </a:rPr>
              <a:t>ribosomal RNA (</a:t>
            </a:r>
            <a:r>
              <a:rPr lang="en-US" dirty="0" err="1" smtClean="0">
                <a:solidFill>
                  <a:srgbClr val="FF0000"/>
                </a:solidFill>
                <a:latin typeface="Times New Roman" pitchFamily="18" charset="0"/>
                <a:cs typeface="Times New Roman" pitchFamily="18" charset="0"/>
              </a:rPr>
              <a:t>rRNA</a:t>
            </a:r>
            <a:r>
              <a:rPr lang="en-US" dirty="0" smtClean="0">
                <a:solidFill>
                  <a:srgbClr val="FF0000"/>
                </a:solidFill>
                <a:latin typeface="Times New Roman" pitchFamily="18" charset="0"/>
                <a:cs typeface="Times New Roman" pitchFamily="18" charset="0"/>
              </a:rPr>
              <a:t>)  </a:t>
            </a:r>
            <a:r>
              <a:rPr lang="en-US" dirty="0" smtClean="0">
                <a:solidFill>
                  <a:schemeClr val="accent6"/>
                </a:solidFill>
                <a:latin typeface="Times New Roman" pitchFamily="18" charset="0"/>
                <a:cs typeface="Times New Roman" pitchFamily="18" charset="0"/>
              </a:rPr>
              <a:t>is NOT the template for ordering amino acids during protein synthesis</a:t>
            </a:r>
          </a:p>
          <a:p>
            <a:endParaRPr lang="en-US" dirty="0">
              <a:solidFill>
                <a:schemeClr val="accent6"/>
              </a:solidFill>
              <a:latin typeface="Times New Roman" pitchFamily="18" charset="0"/>
              <a:cs typeface="Times New Roman" pitchFamily="18" charset="0"/>
            </a:endParaRPr>
          </a:p>
          <a:p>
            <a:r>
              <a:rPr lang="en-US" dirty="0" smtClean="0">
                <a:solidFill>
                  <a:schemeClr val="accent6"/>
                </a:solidFill>
                <a:latin typeface="Times New Roman" pitchFamily="18" charset="0"/>
                <a:cs typeface="Times New Roman" pitchFamily="18" charset="0"/>
              </a:rPr>
              <a:t>Discovery of </a:t>
            </a:r>
            <a:r>
              <a:rPr lang="en-US" dirty="0" smtClean="0">
                <a:solidFill>
                  <a:srgbClr val="FF0000"/>
                </a:solidFill>
                <a:latin typeface="Times New Roman" pitchFamily="18" charset="0"/>
                <a:cs typeface="Times New Roman" pitchFamily="18" charset="0"/>
              </a:rPr>
              <a:t>messenger RNA </a:t>
            </a:r>
          </a:p>
          <a:p>
            <a:r>
              <a:rPr lang="en-US" dirty="0" smtClean="0">
                <a:solidFill>
                  <a:srgbClr val="FF0000"/>
                </a:solidFill>
                <a:latin typeface="Times New Roman" pitchFamily="18" charset="0"/>
                <a:cs typeface="Times New Roman" pitchFamily="18" charset="0"/>
              </a:rPr>
              <a:t>(mRNA)</a:t>
            </a:r>
            <a:endParaRPr lang="en-US" dirty="0">
              <a:solidFill>
                <a:srgbClr val="FF0000"/>
              </a:solidFill>
              <a:latin typeface="Times New Roman" pitchFamily="18" charset="0"/>
              <a:cs typeface="Times New Roman" pitchFamily="18" charset="0"/>
            </a:endParaRPr>
          </a:p>
        </p:txBody>
      </p:sp>
      <p:pic>
        <p:nvPicPr>
          <p:cNvPr id="3" name="Picture 3" descr="02_Figure15"/>
          <p:cNvPicPr>
            <a:picLocks noChangeAspect="1" noChangeArrowheads="1"/>
          </p:cNvPicPr>
          <p:nvPr/>
        </p:nvPicPr>
        <p:blipFill>
          <a:blip r:embed="rId2" cstate="print"/>
          <a:srcRect/>
          <a:stretch>
            <a:fillRect/>
          </a:stretch>
        </p:blipFill>
        <p:spPr bwMode="auto">
          <a:xfrm>
            <a:off x="4267200" y="838200"/>
            <a:ext cx="4473774" cy="5863259"/>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8642350" cy="1371600"/>
          </a:xfrm>
        </p:spPr>
        <p:txBody>
          <a:bodyPr/>
          <a:lstStyle/>
          <a:p>
            <a:r>
              <a:rPr lang="en-US" sz="2400" b="1" dirty="0" smtClean="0">
                <a:solidFill>
                  <a:schemeClr val="accent2"/>
                </a:solidFill>
                <a:latin typeface="Times New Roman" pitchFamily="18" charset="0"/>
                <a:cs typeface="Times New Roman" pitchFamily="18" charset="0"/>
              </a:rPr>
              <a:t>A </a:t>
            </a:r>
            <a:r>
              <a:rPr lang="en-US" sz="2400" b="1" dirty="0" smtClean="0">
                <a:solidFill>
                  <a:srgbClr val="FF0000"/>
                </a:solidFill>
                <a:latin typeface="Times New Roman" pitchFamily="18" charset="0"/>
                <a:cs typeface="Times New Roman" pitchFamily="18" charset="0"/>
              </a:rPr>
              <a:t>polyribosome</a:t>
            </a:r>
            <a:r>
              <a:rPr lang="en-US" sz="2400" b="1" dirty="0" smtClean="0">
                <a:solidFill>
                  <a:schemeClr val="accent2"/>
                </a:solidFill>
                <a:latin typeface="Times New Roman" pitchFamily="18" charset="0"/>
                <a:cs typeface="Times New Roman" pitchFamily="18" charset="0"/>
              </a:rPr>
              <a:t>: Because only a small segment of mRNA is attached at a given moment to a ribosome, a single mRNA can simultaneously read be read by many </a:t>
            </a:r>
            <a:r>
              <a:rPr lang="en-US" sz="2400" b="1" dirty="0" err="1" smtClean="0">
                <a:solidFill>
                  <a:schemeClr val="accent2"/>
                </a:solidFill>
                <a:latin typeface="Times New Roman" pitchFamily="18" charset="0"/>
                <a:cs typeface="Times New Roman" pitchFamily="18" charset="0"/>
              </a:rPr>
              <a:t>ribosomes</a:t>
            </a:r>
            <a:r>
              <a:rPr lang="en-US" sz="2400" b="1" dirty="0" smtClean="0">
                <a:solidFill>
                  <a:schemeClr val="accent2"/>
                </a:solidFill>
                <a:latin typeface="Times New Roman" pitchFamily="18" charset="0"/>
                <a:cs typeface="Times New Roman" pitchFamily="18" charset="0"/>
              </a:rPr>
              <a:t>.</a:t>
            </a:r>
            <a:endParaRPr lang="en-US" sz="2400" b="1" dirty="0">
              <a:solidFill>
                <a:schemeClr val="accent2"/>
              </a:solidFill>
              <a:latin typeface="Times New Roman" pitchFamily="18" charset="0"/>
              <a:cs typeface="Times New Roman" pitchFamily="18" charset="0"/>
            </a:endParaRPr>
          </a:p>
        </p:txBody>
      </p:sp>
      <p:pic>
        <p:nvPicPr>
          <p:cNvPr id="39939" name="Picture 3" descr="02_Figure16"/>
          <p:cNvPicPr>
            <a:picLocks noChangeAspect="1" noChangeArrowheads="1"/>
          </p:cNvPicPr>
          <p:nvPr/>
        </p:nvPicPr>
        <p:blipFill>
          <a:blip r:embed="rId2" cstate="print"/>
          <a:srcRect/>
          <a:stretch>
            <a:fillRect/>
          </a:stretch>
        </p:blipFill>
        <p:spPr bwMode="auto">
          <a:xfrm>
            <a:off x="381000" y="1371600"/>
            <a:ext cx="8548687" cy="520065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descr="02_Figure17"/>
          <p:cNvPicPr>
            <a:picLocks noChangeAspect="1" noChangeArrowheads="1"/>
          </p:cNvPicPr>
          <p:nvPr/>
        </p:nvPicPr>
        <p:blipFill>
          <a:blip r:embed="rId2" cstate="print"/>
          <a:srcRect/>
          <a:stretch>
            <a:fillRect/>
          </a:stretch>
        </p:blipFill>
        <p:spPr bwMode="auto">
          <a:xfrm>
            <a:off x="1143000" y="838200"/>
            <a:ext cx="6629400" cy="4425756"/>
          </a:xfrm>
          <a:prstGeom prst="rect">
            <a:avLst/>
          </a:prstGeom>
          <a:noFill/>
        </p:spPr>
      </p:pic>
      <p:sp>
        <p:nvSpPr>
          <p:cNvPr id="5" name="TextBox 4"/>
          <p:cNvSpPr txBox="1"/>
          <p:nvPr/>
        </p:nvSpPr>
        <p:spPr>
          <a:xfrm>
            <a:off x="0" y="0"/>
            <a:ext cx="9144000" cy="523220"/>
          </a:xfrm>
          <a:prstGeom prst="rect">
            <a:avLst/>
          </a:prstGeom>
          <a:noFill/>
        </p:spPr>
        <p:txBody>
          <a:bodyPr wrap="square" rtlCol="0">
            <a:spAutoFit/>
          </a:bodyPr>
          <a:lstStyle/>
          <a:p>
            <a:r>
              <a:rPr lang="en-US" sz="2800" b="1" dirty="0" smtClean="0">
                <a:solidFill>
                  <a:schemeClr val="accent6"/>
                </a:solidFill>
                <a:latin typeface="Times New Roman" pitchFamily="18" charset="0"/>
                <a:cs typeface="Times New Roman" pitchFamily="18" charset="0"/>
              </a:rPr>
              <a:t>Enzymatic synthesis of RNA upon DNA templates</a:t>
            </a:r>
            <a:endParaRPr lang="en-US" sz="2800" b="1" dirty="0">
              <a:solidFill>
                <a:schemeClr val="accent6"/>
              </a:solidFill>
              <a:latin typeface="Times New Roman" pitchFamily="18" charset="0"/>
              <a:cs typeface="Times New Roman" pitchFamily="18" charset="0"/>
            </a:endParaRPr>
          </a:p>
        </p:txBody>
      </p:sp>
      <p:sp>
        <p:nvSpPr>
          <p:cNvPr id="6" name="TextBox 5"/>
          <p:cNvSpPr txBox="1"/>
          <p:nvPr/>
        </p:nvSpPr>
        <p:spPr>
          <a:xfrm>
            <a:off x="0" y="5638800"/>
            <a:ext cx="8763000" cy="830997"/>
          </a:xfrm>
          <a:prstGeom prst="rect">
            <a:avLst/>
          </a:prstGeom>
          <a:noFill/>
        </p:spPr>
        <p:txBody>
          <a:bodyPr wrap="square" rtlCol="0">
            <a:spAutoFit/>
          </a:bodyPr>
          <a:lstStyle/>
          <a:p>
            <a:r>
              <a:rPr lang="en-US" dirty="0" smtClean="0">
                <a:latin typeface="Times New Roman" pitchFamily="18" charset="0"/>
                <a:cs typeface="Times New Roman" pitchFamily="18" charset="0"/>
              </a:rPr>
              <a:t>J. Hurwitz and S. Weiss discovered RNA polymerase that synthesize RNA using DNA templates</a:t>
            </a:r>
            <a:endParaRPr lang="en-US"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02_Figure18"/>
          <p:cNvPicPr>
            <a:picLocks noChangeAspect="1" noChangeArrowheads="1"/>
          </p:cNvPicPr>
          <p:nvPr/>
        </p:nvPicPr>
        <p:blipFill>
          <a:blip r:embed="rId2" cstate="print"/>
          <a:srcRect/>
          <a:stretch>
            <a:fillRect/>
          </a:stretch>
        </p:blipFill>
        <p:spPr bwMode="auto">
          <a:xfrm>
            <a:off x="381000" y="1752600"/>
            <a:ext cx="8548687" cy="4414837"/>
          </a:xfrm>
          <a:prstGeom prst="rect">
            <a:avLst/>
          </a:prstGeom>
          <a:noFill/>
        </p:spPr>
      </p:pic>
      <p:sp>
        <p:nvSpPr>
          <p:cNvPr id="6" name="TextBox 5"/>
          <p:cNvSpPr txBox="1"/>
          <p:nvPr/>
        </p:nvSpPr>
        <p:spPr>
          <a:xfrm>
            <a:off x="0" y="228600"/>
            <a:ext cx="8839200" cy="830997"/>
          </a:xfrm>
          <a:prstGeom prst="rect">
            <a:avLst/>
          </a:prstGeom>
          <a:noFill/>
        </p:spPr>
        <p:txBody>
          <a:bodyPr wrap="square" rtlCol="0">
            <a:spAutoFit/>
          </a:bodyPr>
          <a:lstStyle/>
          <a:p>
            <a:r>
              <a:rPr lang="en-US" dirty="0" smtClean="0">
                <a:latin typeface="Times New Roman" pitchFamily="18" charset="0"/>
                <a:cs typeface="Times New Roman" pitchFamily="18" charset="0"/>
              </a:rPr>
              <a:t>Demonstration that mRNA is synthesized in the nucleus and moves to the cytoplasm</a:t>
            </a:r>
            <a:endParaRPr lang="en-US"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8" name="Text Box 4"/>
          <p:cNvSpPr txBox="1">
            <a:spLocks noChangeArrowheads="1"/>
          </p:cNvSpPr>
          <p:nvPr/>
        </p:nvSpPr>
        <p:spPr bwMode="auto">
          <a:xfrm>
            <a:off x="228600" y="533400"/>
            <a:ext cx="8686800" cy="1200329"/>
          </a:xfrm>
          <a:prstGeom prst="rect">
            <a:avLst/>
          </a:prstGeom>
          <a:noFill/>
          <a:ln w="9525">
            <a:noFill/>
            <a:miter lim="800000"/>
            <a:headEnd/>
            <a:tailEnd/>
          </a:ln>
          <a:effectLst/>
        </p:spPr>
        <p:txBody>
          <a:bodyPr wrap="square">
            <a:spAutoFit/>
          </a:bodyPr>
          <a:lstStyle/>
          <a:p>
            <a:pPr>
              <a:spcBef>
                <a:spcPct val="50000"/>
              </a:spcBef>
            </a:pPr>
            <a:r>
              <a:rPr lang="en-US" b="1" dirty="0" smtClean="0">
                <a:latin typeface="Times New Roman" pitchFamily="18" charset="0"/>
                <a:cs typeface="Times New Roman" pitchFamily="18" charset="0"/>
              </a:rPr>
              <a:t>In 1961, using genetic analysis, Crick &amp; Brenner established that </a:t>
            </a:r>
            <a:r>
              <a:rPr lang="en-US" b="1" dirty="0">
                <a:latin typeface="Times New Roman" pitchFamily="18" charset="0"/>
                <a:cs typeface="Times New Roman" pitchFamily="18" charset="0"/>
              </a:rPr>
              <a:t>mRNA sequence is decoded in set of three </a:t>
            </a:r>
            <a:r>
              <a:rPr lang="en-US" b="1" dirty="0" smtClean="0">
                <a:latin typeface="Times New Roman" pitchFamily="18" charset="0"/>
                <a:cs typeface="Times New Roman" pitchFamily="18" charset="0"/>
              </a:rPr>
              <a:t>nucleotides (</a:t>
            </a:r>
            <a:r>
              <a:rPr lang="en-US" b="1" dirty="0" err="1" smtClean="0">
                <a:latin typeface="Times New Roman" pitchFamily="18" charset="0"/>
                <a:cs typeface="Times New Roman" pitchFamily="18" charset="0"/>
              </a:rPr>
              <a:t>codons</a:t>
            </a:r>
            <a:r>
              <a:rPr lang="en-US" b="1"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But which </a:t>
            </a:r>
            <a:r>
              <a:rPr lang="en-US" b="1" dirty="0" err="1" smtClean="0">
                <a:solidFill>
                  <a:srgbClr val="FF0000"/>
                </a:solidFill>
                <a:latin typeface="Times New Roman" pitchFamily="18" charset="0"/>
                <a:cs typeface="Times New Roman" pitchFamily="18" charset="0"/>
              </a:rPr>
              <a:t>codons</a:t>
            </a:r>
            <a:r>
              <a:rPr lang="en-US" b="1" dirty="0" smtClean="0">
                <a:solidFill>
                  <a:srgbClr val="FF0000"/>
                </a:solidFill>
                <a:latin typeface="Times New Roman" pitchFamily="18" charset="0"/>
                <a:cs typeface="Times New Roman" pitchFamily="18" charset="0"/>
              </a:rPr>
              <a:t> determine which amino acids? </a:t>
            </a:r>
            <a:endParaRPr lang="en-US" b="1" dirty="0">
              <a:solidFill>
                <a:srgbClr val="FF0000"/>
              </a:solidFill>
              <a:latin typeface="Times New Roman" pitchFamily="18" charset="0"/>
              <a:cs typeface="Times New Roman" pitchFamily="18" charset="0"/>
            </a:endParaRPr>
          </a:p>
        </p:txBody>
      </p:sp>
      <p:sp>
        <p:nvSpPr>
          <p:cNvPr id="5" name="TextBox 4"/>
          <p:cNvSpPr txBox="1"/>
          <p:nvPr/>
        </p:nvSpPr>
        <p:spPr>
          <a:xfrm>
            <a:off x="228600" y="0"/>
            <a:ext cx="5257800" cy="53340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Establishing the genetic code</a:t>
            </a:r>
            <a:endParaRPr lang="en-US" sz="2800" b="1" dirty="0">
              <a:solidFill>
                <a:srgbClr val="FF0000"/>
              </a:solidFill>
              <a:latin typeface="Times New Roman" pitchFamily="18" charset="0"/>
              <a:cs typeface="Times New Roman" pitchFamily="18" charset="0"/>
            </a:endParaRPr>
          </a:p>
        </p:txBody>
      </p:sp>
      <p:pic>
        <p:nvPicPr>
          <p:cNvPr id="4" name="Picture 3" descr="02_Figure15"/>
          <p:cNvPicPr>
            <a:picLocks noChangeAspect="1" noChangeArrowheads="1"/>
          </p:cNvPicPr>
          <p:nvPr/>
        </p:nvPicPr>
        <p:blipFill>
          <a:blip r:embed="rId3" cstate="print"/>
          <a:srcRect/>
          <a:stretch>
            <a:fillRect/>
          </a:stretch>
        </p:blipFill>
        <p:spPr bwMode="auto">
          <a:xfrm>
            <a:off x="4648200" y="1828800"/>
            <a:ext cx="3604804" cy="4724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050" descr="0401"/>
          <p:cNvPicPr>
            <a:picLocks noChangeAspect="1" noChangeArrowheads="1"/>
          </p:cNvPicPr>
          <p:nvPr/>
        </p:nvPicPr>
        <p:blipFill>
          <a:blip r:embed="rId3" cstate="print"/>
          <a:srcRect/>
          <a:stretch>
            <a:fillRect/>
          </a:stretch>
        </p:blipFill>
        <p:spPr bwMode="auto">
          <a:xfrm>
            <a:off x="457200" y="914400"/>
            <a:ext cx="4530725" cy="5943600"/>
          </a:xfrm>
          <a:prstGeom prst="rect">
            <a:avLst/>
          </a:prstGeom>
          <a:noFill/>
          <a:ln w="9525">
            <a:noFill/>
            <a:miter lim="800000"/>
            <a:headEnd/>
            <a:tailEnd/>
          </a:ln>
          <a:effectLst/>
        </p:spPr>
      </p:pic>
      <p:sp>
        <p:nvSpPr>
          <p:cNvPr id="81923" name="Text Box 2051"/>
          <p:cNvSpPr txBox="1">
            <a:spLocks noChangeArrowheads="1"/>
          </p:cNvSpPr>
          <p:nvPr/>
        </p:nvSpPr>
        <p:spPr bwMode="auto">
          <a:xfrm>
            <a:off x="4495800" y="914400"/>
            <a:ext cx="4495800" cy="5578475"/>
          </a:xfrm>
          <a:prstGeom prst="rect">
            <a:avLst/>
          </a:prstGeom>
          <a:noFill/>
          <a:ln w="9525">
            <a:noFill/>
            <a:miter lim="800000"/>
            <a:headEnd/>
            <a:tailEnd/>
          </a:ln>
          <a:effectLst/>
        </p:spPr>
        <p:txBody>
          <a:bodyPr>
            <a:spAutoFit/>
          </a:bodyPr>
          <a:lstStyle/>
          <a:p>
            <a:r>
              <a:rPr lang="en-US" sz="2000" b="1" dirty="0">
                <a:latin typeface="Times New Roman" pitchFamily="18" charset="0"/>
                <a:cs typeface="Times New Roman" pitchFamily="18" charset="0"/>
              </a:rPr>
              <a:t>Chromosomes in cells.</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(A) Two adjacent plant cells photographed through a light microscope. The DNA has been stained with a fluorescent dye (DAPI) that binds to it. The DNA is present in chromosomes, which become visible as distinct structures in the light microscope only when they become compact structures in preparation for cell division, as shown on the left. The cell on the right, which is not dividing, contains identical chromosomes, but they cannot be clearly distinguished in the light microscope at this phase in the cell’s life cycle, because they are in a more extended conformation. (B) Schematic diagram of the outlines of the two cells along with their chromosomes. </a:t>
            </a:r>
          </a:p>
        </p:txBody>
      </p:sp>
      <p:sp>
        <p:nvSpPr>
          <p:cNvPr id="81924" name="Text Box 2052"/>
          <p:cNvSpPr txBox="1">
            <a:spLocks noChangeArrowheads="1"/>
          </p:cNvSpPr>
          <p:nvPr/>
        </p:nvSpPr>
        <p:spPr bwMode="auto">
          <a:xfrm>
            <a:off x="228600" y="0"/>
            <a:ext cx="8534400" cy="830997"/>
          </a:xfrm>
          <a:prstGeom prst="rect">
            <a:avLst/>
          </a:prstGeom>
          <a:noFill/>
          <a:ln w="9525">
            <a:noFill/>
            <a:miter lim="800000"/>
            <a:headEnd/>
            <a:tailEnd/>
          </a:ln>
          <a:effectLst/>
        </p:spPr>
        <p:txBody>
          <a:bodyPr>
            <a:spAutoFit/>
          </a:bodyPr>
          <a:lstStyle/>
          <a:p>
            <a:pPr>
              <a:spcBef>
                <a:spcPct val="50000"/>
              </a:spcBef>
            </a:pPr>
            <a:r>
              <a:rPr lang="en-US" b="1" dirty="0">
                <a:solidFill>
                  <a:schemeClr val="accent2"/>
                </a:solidFill>
                <a:latin typeface="Times New Roman" pitchFamily="18" charset="0"/>
                <a:cs typeface="Times New Roman" pitchFamily="18" charset="0"/>
              </a:rPr>
              <a:t>Hereditary information is carried on Chromosomes that consist of both DNA and proteins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495800"/>
            <a:ext cx="9144000" cy="1569660"/>
          </a:xfrm>
          <a:prstGeom prst="rect">
            <a:avLst/>
          </a:prstGeom>
        </p:spPr>
        <p:txBody>
          <a:bodyPr wrap="square">
            <a:spAutoFit/>
          </a:bodyPr>
          <a:lstStyle/>
          <a:p>
            <a:r>
              <a:rPr lang="en-US" dirty="0" smtClean="0"/>
              <a:t>The Nobel Prize in Physiology or Medicine 2002 was awarded jointly to Sydney Brenner, H. Robert Horvitz and John E. Sulston </a:t>
            </a:r>
            <a:r>
              <a:rPr lang="en-US" i="1" dirty="0" smtClean="0"/>
              <a:t>"for their discoveries concerning 'genetic regulation of organ development and programmed cell death'"</a:t>
            </a:r>
            <a:r>
              <a:rPr lang="en-US" dirty="0" smtClean="0"/>
              <a:t>.</a:t>
            </a:r>
            <a:endParaRPr lang="en-US" dirty="0"/>
          </a:p>
        </p:txBody>
      </p:sp>
      <p:pic>
        <p:nvPicPr>
          <p:cNvPr id="1028" name="Picture 4" descr="Sydney Brenner"/>
          <p:cNvPicPr>
            <a:picLocks noChangeAspect="1" noChangeArrowheads="1"/>
          </p:cNvPicPr>
          <p:nvPr/>
        </p:nvPicPr>
        <p:blipFill>
          <a:blip r:embed="rId2" cstate="print"/>
          <a:srcRect/>
          <a:stretch>
            <a:fillRect/>
          </a:stretch>
        </p:blipFill>
        <p:spPr bwMode="auto">
          <a:xfrm>
            <a:off x="3124200" y="457200"/>
            <a:ext cx="2667000" cy="3771901"/>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850" name="Picture 2"/>
          <p:cNvPicPr>
            <a:picLocks noChangeAspect="1" noChangeArrowheads="1"/>
          </p:cNvPicPr>
          <p:nvPr/>
        </p:nvPicPr>
        <p:blipFill>
          <a:blip r:embed="rId3" cstate="print"/>
          <a:srcRect/>
          <a:stretch>
            <a:fillRect/>
          </a:stretch>
        </p:blipFill>
        <p:spPr bwMode="auto">
          <a:xfrm>
            <a:off x="3886200" y="1524000"/>
            <a:ext cx="3833813" cy="5334000"/>
          </a:xfrm>
          <a:prstGeom prst="rect">
            <a:avLst/>
          </a:prstGeom>
          <a:noFill/>
        </p:spPr>
      </p:pic>
      <p:sp>
        <p:nvSpPr>
          <p:cNvPr id="334852" name="Text Box 4"/>
          <p:cNvSpPr txBox="1">
            <a:spLocks noChangeArrowheads="1"/>
          </p:cNvSpPr>
          <p:nvPr/>
        </p:nvSpPr>
        <p:spPr bwMode="auto">
          <a:xfrm>
            <a:off x="304800" y="0"/>
            <a:ext cx="7848600" cy="1384995"/>
          </a:xfrm>
          <a:prstGeom prst="rect">
            <a:avLst/>
          </a:prstGeom>
          <a:noFill/>
          <a:ln w="9525">
            <a:noFill/>
            <a:miter lim="800000"/>
            <a:headEnd/>
            <a:tailEnd/>
          </a:ln>
          <a:effectLst/>
        </p:spPr>
        <p:txBody>
          <a:bodyPr>
            <a:spAutoFit/>
          </a:bodyPr>
          <a:lstStyle/>
          <a:p>
            <a:pPr>
              <a:spcBef>
                <a:spcPct val="50000"/>
              </a:spcBef>
            </a:pPr>
            <a:r>
              <a:rPr lang="en-US" b="1" dirty="0">
                <a:solidFill>
                  <a:schemeClr val="accent2"/>
                </a:solidFill>
                <a:latin typeface="Times New Roman" pitchFamily="18" charset="0"/>
                <a:cs typeface="Times New Roman" pitchFamily="18" charset="0"/>
              </a:rPr>
              <a:t>The genetic code was cracked using artificial mRNA </a:t>
            </a:r>
            <a:r>
              <a:rPr lang="en-US" b="1" dirty="0" smtClean="0">
                <a:solidFill>
                  <a:schemeClr val="accent2"/>
                </a:solidFill>
                <a:latin typeface="Times New Roman" pitchFamily="18" charset="0"/>
                <a:cs typeface="Times New Roman" pitchFamily="18" charset="0"/>
              </a:rPr>
              <a:t>template</a:t>
            </a:r>
          </a:p>
          <a:p>
            <a:pPr>
              <a:spcBef>
                <a:spcPct val="50000"/>
              </a:spcBef>
            </a:pPr>
            <a:r>
              <a:rPr lang="en-US" b="1" dirty="0" smtClean="0">
                <a:solidFill>
                  <a:srgbClr val="FF0000"/>
                </a:solidFill>
                <a:latin typeface="Times New Roman" pitchFamily="18" charset="0"/>
                <a:cs typeface="Times New Roman" pitchFamily="18" charset="0"/>
              </a:rPr>
              <a:t>But </a:t>
            </a:r>
            <a:r>
              <a:rPr lang="en-US" b="1" dirty="0" smtClean="0">
                <a:solidFill>
                  <a:srgbClr val="FF0000"/>
                </a:solidFill>
                <a:latin typeface="Times New Roman" pitchFamily="18" charset="0"/>
                <a:cs typeface="Times New Roman" pitchFamily="18" charset="0"/>
              </a:rPr>
              <a:t>which </a:t>
            </a:r>
            <a:r>
              <a:rPr lang="en-US" b="1" dirty="0" err="1" smtClean="0">
                <a:solidFill>
                  <a:srgbClr val="FF0000"/>
                </a:solidFill>
                <a:latin typeface="Times New Roman" pitchFamily="18" charset="0"/>
                <a:cs typeface="Times New Roman" pitchFamily="18" charset="0"/>
              </a:rPr>
              <a:t>codons</a:t>
            </a:r>
            <a:r>
              <a:rPr lang="en-US" b="1" dirty="0" smtClean="0">
                <a:solidFill>
                  <a:srgbClr val="FF0000"/>
                </a:solidFill>
                <a:latin typeface="Times New Roman" pitchFamily="18" charset="0"/>
                <a:cs typeface="Times New Roman" pitchFamily="18" charset="0"/>
              </a:rPr>
              <a:t> determine which amino acids? </a:t>
            </a:r>
            <a:endParaRPr lang="en-US" b="1" dirty="0">
              <a:solidFill>
                <a:schemeClr val="accent2"/>
              </a:solidFill>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4" name="Picture 2"/>
          <p:cNvPicPr>
            <a:picLocks noChangeAspect="1" noChangeArrowheads="1"/>
          </p:cNvPicPr>
          <p:nvPr/>
        </p:nvPicPr>
        <p:blipFill>
          <a:blip r:embed="rId3" cstate="print"/>
          <a:srcRect/>
          <a:stretch>
            <a:fillRect/>
          </a:stretch>
        </p:blipFill>
        <p:spPr bwMode="auto">
          <a:xfrm>
            <a:off x="398463" y="379413"/>
            <a:ext cx="8347075" cy="6097587"/>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898" name="Picture 2"/>
          <p:cNvPicPr>
            <a:picLocks noChangeAspect="1" noChangeArrowheads="1"/>
          </p:cNvPicPr>
          <p:nvPr/>
        </p:nvPicPr>
        <p:blipFill>
          <a:blip r:embed="rId3" cstate="print"/>
          <a:srcRect/>
          <a:stretch>
            <a:fillRect/>
          </a:stretch>
        </p:blipFill>
        <p:spPr bwMode="auto">
          <a:xfrm>
            <a:off x="876300" y="379413"/>
            <a:ext cx="7389813" cy="6097587"/>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86" name="Picture 2"/>
          <p:cNvPicPr>
            <a:picLocks noChangeAspect="1" noChangeArrowheads="1"/>
          </p:cNvPicPr>
          <p:nvPr/>
        </p:nvPicPr>
        <p:blipFill>
          <a:blip r:embed="rId3" cstate="print"/>
          <a:srcRect/>
          <a:stretch>
            <a:fillRect/>
          </a:stretch>
        </p:blipFill>
        <p:spPr bwMode="auto">
          <a:xfrm>
            <a:off x="5181600" y="1752600"/>
            <a:ext cx="3382963" cy="4725988"/>
          </a:xfrm>
          <a:prstGeom prst="rect">
            <a:avLst/>
          </a:prstGeom>
          <a:noFill/>
        </p:spPr>
      </p:pic>
      <p:sp>
        <p:nvSpPr>
          <p:cNvPr id="349187" name="Text Box 3"/>
          <p:cNvSpPr txBox="1">
            <a:spLocks noChangeArrowheads="1"/>
          </p:cNvSpPr>
          <p:nvPr/>
        </p:nvSpPr>
        <p:spPr bwMode="auto">
          <a:xfrm>
            <a:off x="228600" y="381000"/>
            <a:ext cx="8458200" cy="822325"/>
          </a:xfrm>
          <a:prstGeom prst="rect">
            <a:avLst/>
          </a:prstGeom>
          <a:noFill/>
          <a:ln w="9525">
            <a:noFill/>
            <a:miter lim="800000"/>
            <a:headEnd/>
            <a:tailEnd/>
          </a:ln>
          <a:effectLst/>
        </p:spPr>
        <p:txBody>
          <a:bodyPr>
            <a:spAutoFit/>
          </a:bodyPr>
          <a:lstStyle/>
          <a:p>
            <a:pPr>
              <a:spcBef>
                <a:spcPct val="50000"/>
              </a:spcBef>
            </a:pPr>
            <a:r>
              <a:rPr lang="en-US">
                <a:latin typeface="Times"/>
              </a:rPr>
              <a:t>Synthesize polynucleotide with defined repeated sequences as mRNA for polypeptide synthesis </a:t>
            </a:r>
          </a:p>
        </p:txBody>
      </p:sp>
      <p:sp>
        <p:nvSpPr>
          <p:cNvPr id="349188" name="Text Box 4"/>
          <p:cNvSpPr txBox="1">
            <a:spLocks noChangeArrowheads="1"/>
          </p:cNvSpPr>
          <p:nvPr/>
        </p:nvSpPr>
        <p:spPr bwMode="auto">
          <a:xfrm>
            <a:off x="288925" y="1641475"/>
            <a:ext cx="4352925" cy="2282825"/>
          </a:xfrm>
          <a:prstGeom prst="rect">
            <a:avLst/>
          </a:prstGeom>
          <a:noFill/>
          <a:ln w="9525">
            <a:noFill/>
            <a:miter lim="800000"/>
            <a:headEnd/>
            <a:tailEnd/>
          </a:ln>
          <a:effectLst/>
        </p:spPr>
        <p:txBody>
          <a:bodyPr wrap="none">
            <a:spAutoFit/>
          </a:bodyPr>
          <a:lstStyle/>
          <a:p>
            <a:r>
              <a:rPr lang="en-US">
                <a:latin typeface="Times"/>
              </a:rPr>
              <a:t>(AC)n = ACACACAC</a:t>
            </a:r>
          </a:p>
          <a:p>
            <a:endParaRPr lang="en-US">
              <a:latin typeface="Times"/>
            </a:endParaRPr>
          </a:p>
          <a:p>
            <a:r>
              <a:rPr lang="en-US">
                <a:latin typeface="Times"/>
              </a:rPr>
              <a:t>Give  50% threonine and histidine</a:t>
            </a:r>
          </a:p>
          <a:p>
            <a:endParaRPr lang="en-US">
              <a:latin typeface="Times"/>
            </a:endParaRPr>
          </a:p>
          <a:p>
            <a:r>
              <a:rPr lang="en-US">
                <a:latin typeface="Times"/>
              </a:rPr>
              <a:t>ACA = Thr </a:t>
            </a:r>
          </a:p>
          <a:p>
            <a:r>
              <a:rPr lang="en-US">
                <a:latin typeface="Times"/>
              </a:rPr>
              <a:t>CAC = His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8994" name="Picture 2" descr="Robert W. Holley"/>
          <p:cNvPicPr>
            <a:picLocks noChangeAspect="1" noChangeArrowheads="1"/>
          </p:cNvPicPr>
          <p:nvPr/>
        </p:nvPicPr>
        <p:blipFill>
          <a:blip r:embed="rId2" cstate="print"/>
          <a:srcRect/>
          <a:stretch>
            <a:fillRect/>
          </a:stretch>
        </p:blipFill>
        <p:spPr bwMode="auto">
          <a:xfrm>
            <a:off x="1295400" y="1219200"/>
            <a:ext cx="1543050" cy="2162176"/>
          </a:xfrm>
          <a:prstGeom prst="rect">
            <a:avLst/>
          </a:prstGeom>
          <a:noFill/>
        </p:spPr>
      </p:pic>
      <p:pic>
        <p:nvPicPr>
          <p:cNvPr id="468996" name="Picture 4" descr="Har Gobind Khorana"/>
          <p:cNvPicPr>
            <a:picLocks noChangeAspect="1" noChangeArrowheads="1"/>
          </p:cNvPicPr>
          <p:nvPr/>
        </p:nvPicPr>
        <p:blipFill>
          <a:blip r:embed="rId3" cstate="print"/>
          <a:srcRect/>
          <a:stretch>
            <a:fillRect/>
          </a:stretch>
        </p:blipFill>
        <p:spPr bwMode="auto">
          <a:xfrm>
            <a:off x="3581400" y="1219200"/>
            <a:ext cx="1543050" cy="2162176"/>
          </a:xfrm>
          <a:prstGeom prst="rect">
            <a:avLst/>
          </a:prstGeom>
          <a:noFill/>
        </p:spPr>
      </p:pic>
      <p:pic>
        <p:nvPicPr>
          <p:cNvPr id="468998" name="Picture 6" descr="Marshall W. Nirenberg"/>
          <p:cNvPicPr>
            <a:picLocks noChangeAspect="1" noChangeArrowheads="1"/>
          </p:cNvPicPr>
          <p:nvPr/>
        </p:nvPicPr>
        <p:blipFill>
          <a:blip r:embed="rId4" cstate="print"/>
          <a:srcRect/>
          <a:stretch>
            <a:fillRect/>
          </a:stretch>
        </p:blipFill>
        <p:spPr bwMode="auto">
          <a:xfrm>
            <a:off x="5791200" y="1219200"/>
            <a:ext cx="1543050" cy="2162176"/>
          </a:xfrm>
          <a:prstGeom prst="rect">
            <a:avLst/>
          </a:prstGeom>
          <a:noFill/>
        </p:spPr>
      </p:pic>
      <p:graphicFrame>
        <p:nvGraphicFramePr>
          <p:cNvPr id="5" name="Table 4"/>
          <p:cNvGraphicFramePr>
            <a:graphicFrameLocks noGrp="1"/>
          </p:cNvGraphicFramePr>
          <p:nvPr/>
        </p:nvGraphicFramePr>
        <p:xfrm>
          <a:off x="1066800" y="3398520"/>
          <a:ext cx="7391400" cy="3459480"/>
        </p:xfrm>
        <a:graphic>
          <a:graphicData uri="http://schemas.openxmlformats.org/drawingml/2006/table">
            <a:tbl>
              <a:tblPr/>
              <a:tblGrid>
                <a:gridCol w="2463800"/>
                <a:gridCol w="2463800"/>
                <a:gridCol w="2463800"/>
              </a:tblGrid>
              <a:tr h="502920">
                <a:tc>
                  <a:txBody>
                    <a:bodyPr/>
                    <a:lstStyle/>
                    <a:p>
                      <a:pPr algn="l" fontAlgn="t"/>
                      <a:r>
                        <a:rPr lang="en-US" b="1">
                          <a:solidFill>
                            <a:srgbClr val="023C59"/>
                          </a:solidFill>
                          <a:latin typeface="Arial"/>
                        </a:rPr>
                        <a:t>Robert W. Holley</a:t>
                      </a:r>
                      <a:endParaRPr lang="en-US"/>
                    </a:p>
                  </a:txBody>
                  <a:tcPr marL="95250" marR="190500" marT="152400">
                    <a:lnL>
                      <a:noFill/>
                    </a:lnL>
                    <a:lnR>
                      <a:noFill/>
                    </a:lnR>
                    <a:lnT>
                      <a:noFill/>
                    </a:lnT>
                    <a:lnB>
                      <a:noFill/>
                    </a:lnB>
                  </a:tcPr>
                </a:tc>
                <a:tc>
                  <a:txBody>
                    <a:bodyPr/>
                    <a:lstStyle/>
                    <a:p>
                      <a:pPr algn="l" fontAlgn="t"/>
                      <a:r>
                        <a:rPr lang="en-US" b="1">
                          <a:solidFill>
                            <a:srgbClr val="023C59"/>
                          </a:solidFill>
                          <a:latin typeface="Arial"/>
                        </a:rPr>
                        <a:t>Har Gobind Khorana</a:t>
                      </a:r>
                      <a:endParaRPr lang="en-US"/>
                    </a:p>
                  </a:txBody>
                  <a:tcPr marL="95250" marR="190500" marT="152400">
                    <a:lnL>
                      <a:noFill/>
                    </a:lnL>
                    <a:lnR>
                      <a:noFill/>
                    </a:lnR>
                    <a:lnT>
                      <a:noFill/>
                    </a:lnT>
                    <a:lnB>
                      <a:noFill/>
                    </a:lnB>
                  </a:tcPr>
                </a:tc>
                <a:tc>
                  <a:txBody>
                    <a:bodyPr/>
                    <a:lstStyle/>
                    <a:p>
                      <a:pPr algn="l" fontAlgn="t"/>
                      <a:r>
                        <a:rPr lang="en-US" b="1">
                          <a:solidFill>
                            <a:srgbClr val="023C59"/>
                          </a:solidFill>
                          <a:latin typeface="Arial"/>
                        </a:rPr>
                        <a:t>Marshall W. Nirenberg</a:t>
                      </a:r>
                      <a:endParaRPr lang="en-US"/>
                    </a:p>
                  </a:txBody>
                  <a:tcPr marL="95250" marR="190500" marT="152400">
                    <a:lnL>
                      <a:noFill/>
                    </a:lnL>
                    <a:lnR>
                      <a:noFill/>
                    </a:lnR>
                    <a:lnT>
                      <a:noFill/>
                    </a:lnT>
                    <a:lnB>
                      <a:noFill/>
                    </a:lnB>
                  </a:tcPr>
                </a:tc>
              </a:tr>
              <a:tr h="318174">
                <a:tc>
                  <a:txBody>
                    <a:bodyPr/>
                    <a:lstStyle/>
                    <a:p>
                      <a:pPr fontAlgn="t"/>
                      <a:r>
                        <a:rPr lang="en-US"/>
                        <a:t> 1/3 of the prize</a:t>
                      </a:r>
                    </a:p>
                  </a:txBody>
                  <a:tcPr marL="95250" marR="190500" marT="152400">
                    <a:lnL>
                      <a:noFill/>
                    </a:lnL>
                    <a:lnR>
                      <a:noFill/>
                    </a:lnR>
                    <a:lnT>
                      <a:noFill/>
                    </a:lnT>
                    <a:lnB>
                      <a:noFill/>
                    </a:lnB>
                  </a:tcPr>
                </a:tc>
                <a:tc>
                  <a:txBody>
                    <a:bodyPr/>
                    <a:lstStyle/>
                    <a:p>
                      <a:pPr fontAlgn="t"/>
                      <a:r>
                        <a:rPr lang="en-US"/>
                        <a:t> 1/3 of the prize</a:t>
                      </a:r>
                    </a:p>
                  </a:txBody>
                  <a:tcPr marL="95250" marR="190500" marT="152400">
                    <a:lnL>
                      <a:noFill/>
                    </a:lnL>
                    <a:lnR>
                      <a:noFill/>
                    </a:lnR>
                    <a:lnT>
                      <a:noFill/>
                    </a:lnT>
                    <a:lnB>
                      <a:noFill/>
                    </a:lnB>
                  </a:tcPr>
                </a:tc>
                <a:tc>
                  <a:txBody>
                    <a:bodyPr/>
                    <a:lstStyle/>
                    <a:p>
                      <a:pPr fontAlgn="t"/>
                      <a:r>
                        <a:rPr lang="en-US"/>
                        <a:t> 1/3 of the prize</a:t>
                      </a:r>
                    </a:p>
                  </a:txBody>
                  <a:tcPr marL="95250" marR="190500" marT="152400">
                    <a:lnL>
                      <a:noFill/>
                    </a:lnL>
                    <a:lnR>
                      <a:noFill/>
                    </a:lnR>
                    <a:lnT>
                      <a:noFill/>
                    </a:lnT>
                    <a:lnB>
                      <a:noFill/>
                    </a:lnB>
                  </a:tcPr>
                </a:tc>
              </a:tr>
              <a:tr h="318174">
                <a:tc>
                  <a:txBody>
                    <a:bodyPr/>
                    <a:lstStyle/>
                    <a:p>
                      <a:pPr fontAlgn="t"/>
                      <a:r>
                        <a:rPr lang="en-US"/>
                        <a:t>USA</a:t>
                      </a:r>
                    </a:p>
                  </a:txBody>
                  <a:tcPr marL="95250" marR="190500" marT="152400">
                    <a:lnL>
                      <a:noFill/>
                    </a:lnL>
                    <a:lnR>
                      <a:noFill/>
                    </a:lnR>
                    <a:lnT>
                      <a:noFill/>
                    </a:lnT>
                    <a:lnB>
                      <a:noFill/>
                    </a:lnB>
                  </a:tcPr>
                </a:tc>
                <a:tc>
                  <a:txBody>
                    <a:bodyPr/>
                    <a:lstStyle/>
                    <a:p>
                      <a:pPr fontAlgn="t"/>
                      <a:r>
                        <a:rPr lang="en-US"/>
                        <a:t>USA</a:t>
                      </a:r>
                    </a:p>
                  </a:txBody>
                  <a:tcPr marL="95250" marR="190500" marT="152400">
                    <a:lnL>
                      <a:noFill/>
                    </a:lnL>
                    <a:lnR>
                      <a:noFill/>
                    </a:lnR>
                    <a:lnT>
                      <a:noFill/>
                    </a:lnT>
                    <a:lnB>
                      <a:noFill/>
                    </a:lnB>
                  </a:tcPr>
                </a:tc>
                <a:tc>
                  <a:txBody>
                    <a:bodyPr/>
                    <a:lstStyle/>
                    <a:p>
                      <a:pPr fontAlgn="t"/>
                      <a:r>
                        <a:rPr lang="en-US"/>
                        <a:t>USA</a:t>
                      </a:r>
                    </a:p>
                  </a:txBody>
                  <a:tcPr marL="95250" marR="190500" marT="152400">
                    <a:lnL>
                      <a:noFill/>
                    </a:lnL>
                    <a:lnR>
                      <a:noFill/>
                    </a:lnR>
                    <a:lnT>
                      <a:noFill/>
                    </a:lnT>
                    <a:lnB>
                      <a:noFill/>
                    </a:lnB>
                  </a:tcPr>
                </a:tc>
              </a:tr>
              <a:tr h="872412">
                <a:tc>
                  <a:txBody>
                    <a:bodyPr/>
                    <a:lstStyle/>
                    <a:p>
                      <a:pPr fontAlgn="t"/>
                      <a:r>
                        <a:rPr lang="en-US"/>
                        <a:t>Cornell University </a:t>
                      </a:r>
                      <a:br>
                        <a:rPr lang="en-US"/>
                      </a:br>
                      <a:r>
                        <a:rPr lang="en-US"/>
                        <a:t>Ithaca, NY, USA</a:t>
                      </a:r>
                    </a:p>
                  </a:txBody>
                  <a:tcPr marL="95250" marR="190500" marT="152400">
                    <a:lnL>
                      <a:noFill/>
                    </a:lnL>
                    <a:lnR>
                      <a:noFill/>
                    </a:lnR>
                    <a:lnT>
                      <a:noFill/>
                    </a:lnT>
                    <a:lnB>
                      <a:noFill/>
                    </a:lnB>
                  </a:tcPr>
                </a:tc>
                <a:tc>
                  <a:txBody>
                    <a:bodyPr/>
                    <a:lstStyle/>
                    <a:p>
                      <a:pPr fontAlgn="t"/>
                      <a:r>
                        <a:rPr lang="en-US"/>
                        <a:t>University of Wisconsin </a:t>
                      </a:r>
                      <a:br>
                        <a:rPr lang="en-US"/>
                      </a:br>
                      <a:r>
                        <a:rPr lang="en-US"/>
                        <a:t>Madison, WI, USA</a:t>
                      </a:r>
                    </a:p>
                  </a:txBody>
                  <a:tcPr marL="95250" marR="190500" marT="152400">
                    <a:lnL>
                      <a:noFill/>
                    </a:lnL>
                    <a:lnR>
                      <a:noFill/>
                    </a:lnR>
                    <a:lnT>
                      <a:noFill/>
                    </a:lnT>
                    <a:lnB>
                      <a:noFill/>
                    </a:lnB>
                  </a:tcPr>
                </a:tc>
                <a:tc>
                  <a:txBody>
                    <a:bodyPr/>
                    <a:lstStyle/>
                    <a:p>
                      <a:pPr fontAlgn="t"/>
                      <a:r>
                        <a:rPr lang="en-US"/>
                        <a:t>National Institutes of Health </a:t>
                      </a:r>
                      <a:br>
                        <a:rPr lang="en-US"/>
                      </a:br>
                      <a:r>
                        <a:rPr lang="en-US"/>
                        <a:t>Bethesda, MD, USA</a:t>
                      </a:r>
                    </a:p>
                  </a:txBody>
                  <a:tcPr marL="95250" marR="190500" marT="152400">
                    <a:lnL>
                      <a:noFill/>
                    </a:lnL>
                    <a:lnR>
                      <a:noFill/>
                    </a:lnR>
                    <a:lnT>
                      <a:noFill/>
                    </a:lnT>
                    <a:lnB>
                      <a:noFill/>
                    </a:lnB>
                  </a:tcPr>
                </a:tc>
              </a:tr>
              <a:tr h="502920">
                <a:tc>
                  <a:txBody>
                    <a:bodyPr/>
                    <a:lstStyle/>
                    <a:p>
                      <a:pPr fontAlgn="t"/>
                      <a:r>
                        <a:rPr lang="en-US"/>
                        <a:t>b. 1922</a:t>
                      </a:r>
                      <a:br>
                        <a:rPr lang="en-US"/>
                      </a:br>
                      <a:r>
                        <a:rPr lang="en-US"/>
                        <a:t>d. 1993</a:t>
                      </a:r>
                    </a:p>
                  </a:txBody>
                  <a:tcPr marL="95250" marR="190500" marT="152400">
                    <a:lnL>
                      <a:noFill/>
                    </a:lnL>
                    <a:lnR>
                      <a:noFill/>
                    </a:lnR>
                    <a:lnT>
                      <a:noFill/>
                    </a:lnT>
                    <a:lnB>
                      <a:noFill/>
                    </a:lnB>
                  </a:tcPr>
                </a:tc>
                <a:tc>
                  <a:txBody>
                    <a:bodyPr/>
                    <a:lstStyle/>
                    <a:p>
                      <a:pPr fontAlgn="t"/>
                      <a:r>
                        <a:rPr lang="it-IT"/>
                        <a:t>b. 1922</a:t>
                      </a:r>
                      <a:br>
                        <a:rPr lang="it-IT"/>
                      </a:br>
                      <a:r>
                        <a:rPr lang="it-IT"/>
                        <a:t>(in Raipur, India)</a:t>
                      </a:r>
                    </a:p>
                  </a:txBody>
                  <a:tcPr marL="95250" marR="190500" marT="152400">
                    <a:lnL>
                      <a:noFill/>
                    </a:lnL>
                    <a:lnR>
                      <a:noFill/>
                    </a:lnR>
                    <a:lnT>
                      <a:noFill/>
                    </a:lnT>
                    <a:lnB>
                      <a:noFill/>
                    </a:lnB>
                  </a:tcPr>
                </a:tc>
                <a:tc>
                  <a:txBody>
                    <a:bodyPr/>
                    <a:lstStyle/>
                    <a:p>
                      <a:pPr fontAlgn="t"/>
                      <a:r>
                        <a:rPr lang="en-US" dirty="0"/>
                        <a:t>b. 1927</a:t>
                      </a:r>
                      <a:br>
                        <a:rPr lang="en-US" dirty="0"/>
                      </a:br>
                      <a:r>
                        <a:rPr lang="en-US" dirty="0"/>
                        <a:t>d. 2010</a:t>
                      </a:r>
                    </a:p>
                  </a:txBody>
                  <a:tcPr marL="95250" marR="190500" marT="152400">
                    <a:lnL>
                      <a:noFill/>
                    </a:lnL>
                    <a:lnR>
                      <a:noFill/>
                    </a:lnR>
                    <a:lnT>
                      <a:noFill/>
                    </a:lnT>
                    <a:lnB>
                      <a:noFill/>
                    </a:lnB>
                  </a:tcPr>
                </a:tc>
              </a:tr>
            </a:tbl>
          </a:graphicData>
        </a:graphic>
      </p:graphicFrame>
      <p:pic>
        <p:nvPicPr>
          <p:cNvPr id="469001" name="Picture 9" descr="third"/>
          <p:cNvPicPr>
            <a:picLocks noChangeAspect="1" noChangeArrowheads="1"/>
          </p:cNvPicPr>
          <p:nvPr/>
        </p:nvPicPr>
        <p:blipFill>
          <a:blip r:embed="rId5" cstate="print"/>
          <a:srcRect/>
          <a:stretch>
            <a:fillRect/>
          </a:stretch>
        </p:blipFill>
        <p:spPr bwMode="auto">
          <a:xfrm>
            <a:off x="0" y="0"/>
            <a:ext cx="95250" cy="95250"/>
          </a:xfrm>
          <a:prstGeom prst="rect">
            <a:avLst/>
          </a:prstGeom>
          <a:noFill/>
        </p:spPr>
      </p:pic>
      <p:pic>
        <p:nvPicPr>
          <p:cNvPr id="469002" name="Picture 10" descr="third"/>
          <p:cNvPicPr>
            <a:picLocks noChangeAspect="1" noChangeArrowheads="1"/>
          </p:cNvPicPr>
          <p:nvPr/>
        </p:nvPicPr>
        <p:blipFill>
          <a:blip r:embed="rId5" cstate="print"/>
          <a:srcRect/>
          <a:stretch>
            <a:fillRect/>
          </a:stretch>
        </p:blipFill>
        <p:spPr bwMode="auto">
          <a:xfrm>
            <a:off x="0" y="0"/>
            <a:ext cx="95250" cy="95250"/>
          </a:xfrm>
          <a:prstGeom prst="rect">
            <a:avLst/>
          </a:prstGeom>
          <a:noFill/>
        </p:spPr>
      </p:pic>
      <p:pic>
        <p:nvPicPr>
          <p:cNvPr id="469000" name="Picture 8" descr="third"/>
          <p:cNvPicPr>
            <a:picLocks noChangeAspect="1" noChangeArrowheads="1"/>
          </p:cNvPicPr>
          <p:nvPr/>
        </p:nvPicPr>
        <p:blipFill>
          <a:blip r:embed="rId5" cstate="print"/>
          <a:srcRect/>
          <a:stretch>
            <a:fillRect/>
          </a:stretch>
        </p:blipFill>
        <p:spPr bwMode="auto">
          <a:xfrm>
            <a:off x="0" y="-60325"/>
            <a:ext cx="95250" cy="95250"/>
          </a:xfrm>
          <a:prstGeom prst="rect">
            <a:avLst/>
          </a:prstGeom>
          <a:noFill/>
        </p:spPr>
      </p:pic>
      <p:sp>
        <p:nvSpPr>
          <p:cNvPr id="9" name="TextBox 8"/>
          <p:cNvSpPr txBox="1"/>
          <p:nvPr/>
        </p:nvSpPr>
        <p:spPr>
          <a:xfrm>
            <a:off x="228600" y="0"/>
            <a:ext cx="8686800" cy="1200329"/>
          </a:xfrm>
          <a:prstGeom prst="rect">
            <a:avLst/>
          </a:prstGeom>
          <a:noFill/>
        </p:spPr>
        <p:txBody>
          <a:bodyPr wrap="square" rtlCol="0">
            <a:spAutoFit/>
          </a:bodyPr>
          <a:lstStyle/>
          <a:p>
            <a:r>
              <a:rPr lang="en-US" dirty="0"/>
              <a:t>The Nobel Prize in Physiology or Medicine 1968</a:t>
            </a:r>
          </a:p>
          <a:p>
            <a:r>
              <a:rPr lang="en-US" dirty="0"/>
              <a:t>"for their interpretation of the genetic code and its function in protein synthesis"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descr="02_Table03"/>
          <p:cNvPicPr>
            <a:picLocks noChangeAspect="1" noChangeArrowheads="1"/>
          </p:cNvPicPr>
          <p:nvPr/>
        </p:nvPicPr>
        <p:blipFill>
          <a:blip r:embed="rId2" cstate="print"/>
          <a:srcRect/>
          <a:stretch>
            <a:fillRect/>
          </a:stretch>
        </p:blipFill>
        <p:spPr bwMode="auto">
          <a:xfrm>
            <a:off x="1581150" y="136525"/>
            <a:ext cx="5981700" cy="658495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descr="02_Figure19a"/>
          <p:cNvPicPr>
            <a:picLocks noChangeAspect="1" noChangeArrowheads="1"/>
          </p:cNvPicPr>
          <p:nvPr/>
        </p:nvPicPr>
        <p:blipFill>
          <a:blip r:embed="rId2" cstate="print"/>
          <a:srcRect/>
          <a:stretch>
            <a:fillRect/>
          </a:stretch>
        </p:blipFill>
        <p:spPr bwMode="auto">
          <a:xfrm>
            <a:off x="3657600" y="1905000"/>
            <a:ext cx="5042831" cy="2057400"/>
          </a:xfrm>
          <a:prstGeom prst="rect">
            <a:avLst/>
          </a:prstGeom>
          <a:noFill/>
        </p:spPr>
      </p:pic>
      <p:sp>
        <p:nvSpPr>
          <p:cNvPr id="5" name="TextBox 4"/>
          <p:cNvSpPr txBox="1"/>
          <p:nvPr/>
        </p:nvSpPr>
        <p:spPr>
          <a:xfrm>
            <a:off x="0" y="228600"/>
            <a:ext cx="88392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Establishing the direction of protein synthesis</a:t>
            </a:r>
            <a:endParaRPr lang="en-US" sz="3200" b="1" dirty="0">
              <a:solidFill>
                <a:srgbClr val="FF0000"/>
              </a:solidFill>
              <a:latin typeface="Times New Roman" pitchFamily="18" charset="0"/>
              <a:cs typeface="Times New Roman" pitchFamily="18" charset="0"/>
            </a:endParaRPr>
          </a:p>
        </p:txBody>
      </p:sp>
      <p:sp>
        <p:nvSpPr>
          <p:cNvPr id="6" name="TextBox 5"/>
          <p:cNvSpPr txBox="1"/>
          <p:nvPr/>
        </p:nvSpPr>
        <p:spPr>
          <a:xfrm>
            <a:off x="0" y="1295400"/>
            <a:ext cx="8915400" cy="461665"/>
          </a:xfrm>
          <a:prstGeom prst="rect">
            <a:avLst/>
          </a:prstGeom>
          <a:noFill/>
        </p:spPr>
        <p:txBody>
          <a:bodyPr wrap="square" rtlCol="0">
            <a:spAutoFit/>
          </a:bodyPr>
          <a:lstStyle/>
          <a:p>
            <a:r>
              <a:rPr lang="en-US" dirty="0" smtClean="0">
                <a:latin typeface="Times New Roman" pitchFamily="18" charset="0"/>
                <a:cs typeface="Times New Roman" pitchFamily="18" charset="0"/>
              </a:rPr>
              <a:t>Is the polypeptide chain assembled from amino- or </a:t>
            </a:r>
            <a:r>
              <a:rPr lang="en-US" dirty="0" err="1" smtClean="0">
                <a:latin typeface="Times New Roman" pitchFamily="18" charset="0"/>
                <a:cs typeface="Times New Roman" pitchFamily="18" charset="0"/>
              </a:rPr>
              <a:t>carboxy</a:t>
            </a:r>
            <a:r>
              <a:rPr lang="en-US" dirty="0" smtClean="0">
                <a:latin typeface="Times New Roman" pitchFamily="18" charset="0"/>
                <a:cs typeface="Times New Roman" pitchFamily="18" charset="0"/>
              </a:rPr>
              <a:t>-terminal? </a:t>
            </a:r>
            <a:endParaRPr lang="en-US" dirty="0">
              <a:latin typeface="Times New Roman" pitchFamily="18" charset="0"/>
              <a:cs typeface="Times New Roman" pitchFamily="18" charset="0"/>
            </a:endParaRPr>
          </a:p>
        </p:txBody>
      </p:sp>
      <p:pic>
        <p:nvPicPr>
          <p:cNvPr id="8" name="Picture 3" descr="02_Figure19b"/>
          <p:cNvPicPr>
            <a:picLocks noChangeAspect="1" noChangeArrowheads="1"/>
          </p:cNvPicPr>
          <p:nvPr/>
        </p:nvPicPr>
        <p:blipFill>
          <a:blip r:embed="rId3" cstate="print"/>
          <a:srcRect/>
          <a:stretch>
            <a:fillRect/>
          </a:stretch>
        </p:blipFill>
        <p:spPr bwMode="auto">
          <a:xfrm>
            <a:off x="4419600" y="4114800"/>
            <a:ext cx="3657600" cy="2614624"/>
          </a:xfrm>
          <a:prstGeom prst="rect">
            <a:avLst/>
          </a:prstGeom>
          <a:noFill/>
        </p:spPr>
      </p:pic>
      <p:sp>
        <p:nvSpPr>
          <p:cNvPr id="9" name="TextBox 8"/>
          <p:cNvSpPr txBox="1"/>
          <p:nvPr/>
        </p:nvSpPr>
        <p:spPr>
          <a:xfrm>
            <a:off x="304800" y="4419600"/>
            <a:ext cx="3505200" cy="1569660"/>
          </a:xfrm>
          <a:prstGeom prst="rect">
            <a:avLst/>
          </a:prstGeom>
          <a:noFill/>
        </p:spPr>
        <p:txBody>
          <a:bodyPr wrap="square" rtlCol="0">
            <a:spAutoFit/>
          </a:bodyPr>
          <a:lstStyle/>
          <a:p>
            <a:r>
              <a:rPr lang="en-US" dirty="0" smtClean="0">
                <a:latin typeface="Times New Roman" pitchFamily="18" charset="0"/>
                <a:cs typeface="Times New Roman" pitchFamily="18" charset="0"/>
              </a:rPr>
              <a:t>Using pulse-labeling method, the protein synthesized is found to be from the N-terminal.</a:t>
            </a:r>
            <a:endParaRPr lang="en-US"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2051" descr="0402_1"/>
          <p:cNvPicPr>
            <a:picLocks noChangeAspect="1" noChangeArrowheads="1"/>
          </p:cNvPicPr>
          <p:nvPr/>
        </p:nvPicPr>
        <p:blipFill>
          <a:blip r:embed="rId3" cstate="print"/>
          <a:srcRect/>
          <a:stretch>
            <a:fillRect/>
          </a:stretch>
        </p:blipFill>
        <p:spPr bwMode="auto">
          <a:xfrm>
            <a:off x="228600" y="914400"/>
            <a:ext cx="4615430" cy="5943600"/>
          </a:xfrm>
          <a:prstGeom prst="rect">
            <a:avLst/>
          </a:prstGeom>
          <a:noFill/>
          <a:ln w="9525">
            <a:noFill/>
            <a:miter lim="800000"/>
            <a:headEnd/>
            <a:tailEnd/>
          </a:ln>
          <a:effectLst/>
        </p:spPr>
      </p:pic>
      <p:sp>
        <p:nvSpPr>
          <p:cNvPr id="76804" name="Text Box 2052"/>
          <p:cNvSpPr txBox="1">
            <a:spLocks noChangeArrowheads="1"/>
          </p:cNvSpPr>
          <p:nvPr/>
        </p:nvSpPr>
        <p:spPr bwMode="auto">
          <a:xfrm>
            <a:off x="4419600" y="838200"/>
            <a:ext cx="4419600" cy="5755422"/>
          </a:xfrm>
          <a:prstGeom prst="rect">
            <a:avLst/>
          </a:prstGeom>
          <a:noFill/>
          <a:ln w="9525">
            <a:noFill/>
            <a:miter lim="800000"/>
            <a:headEnd/>
            <a:tailEnd/>
          </a:ln>
          <a:effectLst/>
        </p:spPr>
        <p:txBody>
          <a:bodyPr wrap="square">
            <a:spAutoFit/>
          </a:bodyPr>
          <a:lstStyle/>
          <a:p>
            <a:r>
              <a:rPr lang="en-US" sz="2000" b="1" dirty="0">
                <a:solidFill>
                  <a:schemeClr val="accent2"/>
                </a:solidFill>
                <a:latin typeface="Times New Roman" pitchFamily="18" charset="0"/>
                <a:cs typeface="Times New Roman" pitchFamily="18" charset="0"/>
              </a:rPr>
              <a:t>Experimental demonstration that DNA is the genetic material.</a:t>
            </a:r>
            <a:r>
              <a:rPr lang="en-US" sz="2000" dirty="0">
                <a:solidFill>
                  <a:schemeClr val="accent2"/>
                </a:solidFill>
                <a:latin typeface="Times New Roman" pitchFamily="18" charset="0"/>
                <a:cs typeface="Times New Roman" pitchFamily="18" charset="0"/>
              </a:rPr>
              <a:t/>
            </a:r>
            <a:br>
              <a:rPr lang="en-US" sz="2000" dirty="0">
                <a:solidFill>
                  <a:schemeClr val="accent2"/>
                </a:solidFill>
                <a:latin typeface="Times New Roman" pitchFamily="18" charset="0"/>
                <a:cs typeface="Times New Roman" pitchFamily="18" charset="0"/>
              </a:rPr>
            </a:br>
            <a:endParaRPr lang="en-US" sz="2000" dirty="0">
              <a:solidFill>
                <a:schemeClr val="accent2"/>
              </a:solidFill>
              <a:latin typeface="Times New Roman" pitchFamily="18" charset="0"/>
              <a:cs typeface="Times New Roman" pitchFamily="18" charset="0"/>
            </a:endParaRPr>
          </a:p>
          <a:p>
            <a:r>
              <a:rPr lang="en-US" sz="2000" dirty="0">
                <a:solidFill>
                  <a:srgbClr val="FF0000"/>
                </a:solidFill>
                <a:latin typeface="Times New Roman" pitchFamily="18" charset="0"/>
                <a:cs typeface="Times New Roman" pitchFamily="18" charset="0"/>
              </a:rPr>
              <a:t>(</a:t>
            </a:r>
            <a:r>
              <a:rPr lang="en-US" sz="2000" dirty="0" smtClean="0">
                <a:solidFill>
                  <a:srgbClr val="FF0000"/>
                </a:solidFill>
                <a:latin typeface="Times New Roman" pitchFamily="18" charset="0"/>
                <a:cs typeface="Times New Roman" pitchFamily="18" charset="0"/>
              </a:rPr>
              <a:t>Avery, 1944)</a:t>
            </a:r>
            <a:endParaRPr lang="en-US" sz="2000" dirty="0">
              <a:solidFill>
                <a:srgbClr val="FF0000"/>
              </a:solidFill>
              <a:latin typeface="Times New Roman" pitchFamily="18" charset="0"/>
              <a:cs typeface="Times New Roman" pitchFamily="18" charset="0"/>
            </a:endParaRPr>
          </a:p>
          <a:p>
            <a:r>
              <a:rPr lang="en-US" sz="1800" dirty="0">
                <a:latin typeface="Times New Roman" pitchFamily="18" charset="0"/>
                <a:cs typeface="Times New Roman" pitchFamily="18" charset="0"/>
              </a:rPr>
              <a:t>These experiments, carried out in the 1940s, showed that adding purified DNA to a bacterium changed its properties and that this change was faithfully passed on to subsequent generations. Two closely related strains of the bacterium </a:t>
            </a:r>
            <a:r>
              <a:rPr lang="en-US" sz="1800" i="1" dirty="0">
                <a:latin typeface="Times New Roman" pitchFamily="18" charset="0"/>
                <a:cs typeface="Times New Roman" pitchFamily="18" charset="0"/>
              </a:rPr>
              <a:t>Streptococcus </a:t>
            </a:r>
            <a:r>
              <a:rPr lang="en-US" sz="1800" i="1" dirty="0" err="1">
                <a:latin typeface="Times New Roman" pitchFamily="18" charset="0"/>
                <a:cs typeface="Times New Roman" pitchFamily="18" charset="0"/>
              </a:rPr>
              <a:t>pneumoniae</a:t>
            </a:r>
            <a:r>
              <a:rPr lang="en-US" sz="1800" dirty="0">
                <a:latin typeface="Times New Roman" pitchFamily="18" charset="0"/>
                <a:cs typeface="Times New Roman" pitchFamily="18" charset="0"/>
              </a:rPr>
              <a:t> differ from each other in both their appearance under the microscope and their </a:t>
            </a:r>
            <a:r>
              <a:rPr lang="en-US" sz="1800" dirty="0" err="1">
                <a:latin typeface="Times New Roman" pitchFamily="18" charset="0"/>
                <a:cs typeface="Times New Roman" pitchFamily="18" charset="0"/>
              </a:rPr>
              <a:t>pathogenicity</a:t>
            </a:r>
            <a:r>
              <a:rPr lang="en-US" sz="1800" dirty="0">
                <a:latin typeface="Times New Roman" pitchFamily="18" charset="0"/>
                <a:cs typeface="Times New Roman" pitchFamily="18" charset="0"/>
              </a:rPr>
              <a:t>. One strain appears smooth (S) and causes death when injected into mice, and the other appears rough (R) and is non-lethal. (A) This experiment shows that a substance present in the S strain can change (or transform) the R strain into the S strain and that this change is inherited by subsequent generations of bacteria. </a:t>
            </a:r>
          </a:p>
        </p:txBody>
      </p:sp>
      <p:sp>
        <p:nvSpPr>
          <p:cNvPr id="4" name="Title 4"/>
          <p:cNvSpPr txBox="1">
            <a:spLocks/>
          </p:cNvSpPr>
          <p:nvPr/>
        </p:nvSpPr>
        <p:spPr>
          <a:xfrm>
            <a:off x="381000" y="0"/>
            <a:ext cx="7772400" cy="762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smtClean="0">
                <a:ln>
                  <a:noFill/>
                </a:ln>
                <a:solidFill>
                  <a:srgbClr val="FF0000"/>
                </a:solidFill>
                <a:effectLst/>
                <a:uLnTx/>
                <a:uFillTx/>
                <a:latin typeface="Times New Roman" pitchFamily="18" charset="0"/>
                <a:ea typeface="+mj-ea"/>
                <a:cs typeface="Times New Roman" pitchFamily="18" charset="0"/>
              </a:rPr>
              <a:t>Nucleic Acids Convey Genetic Information</a:t>
            </a:r>
            <a:endParaRPr kumimoji="0" lang="en-US" sz="3200" b="1"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2051" descr="0402_2"/>
          <p:cNvPicPr>
            <a:picLocks noChangeAspect="1" noChangeArrowheads="1"/>
          </p:cNvPicPr>
          <p:nvPr/>
        </p:nvPicPr>
        <p:blipFill>
          <a:blip r:embed="rId3" cstate="print"/>
          <a:srcRect/>
          <a:stretch>
            <a:fillRect/>
          </a:stretch>
        </p:blipFill>
        <p:spPr bwMode="auto">
          <a:xfrm>
            <a:off x="228600" y="457200"/>
            <a:ext cx="5033963" cy="6400800"/>
          </a:xfrm>
          <a:prstGeom prst="rect">
            <a:avLst/>
          </a:prstGeom>
          <a:noFill/>
          <a:ln w="9525">
            <a:noFill/>
            <a:miter lim="800000"/>
            <a:headEnd/>
            <a:tailEnd/>
          </a:ln>
          <a:effectLst/>
        </p:spPr>
      </p:pic>
      <p:sp>
        <p:nvSpPr>
          <p:cNvPr id="75780" name="Text Box 2052"/>
          <p:cNvSpPr txBox="1">
            <a:spLocks noChangeArrowheads="1"/>
          </p:cNvSpPr>
          <p:nvPr/>
        </p:nvSpPr>
        <p:spPr bwMode="auto">
          <a:xfrm>
            <a:off x="5257800" y="1295400"/>
            <a:ext cx="3352800" cy="3046988"/>
          </a:xfrm>
          <a:prstGeom prst="rect">
            <a:avLst/>
          </a:prstGeom>
          <a:noFill/>
          <a:ln w="9525">
            <a:noFill/>
            <a:miter lim="800000"/>
            <a:headEnd/>
            <a:tailEnd/>
          </a:ln>
          <a:effectLst/>
        </p:spPr>
        <p:txBody>
          <a:bodyPr>
            <a:spAutoFit/>
          </a:bodyPr>
          <a:lstStyle/>
          <a:p>
            <a:pPr>
              <a:spcBef>
                <a:spcPct val="50000"/>
              </a:spcBef>
            </a:pPr>
            <a:r>
              <a:rPr lang="en-US" dirty="0">
                <a:latin typeface="Times New Roman" pitchFamily="18" charset="0"/>
                <a:cs typeface="Times New Roman" pitchFamily="18" charset="0"/>
              </a:rPr>
              <a:t>(B) This experiment, in which the R strain has been incubated with various classes of biological molecules obtained from the S strain, identifies the substance as DNA.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02_Figure02"/>
          <p:cNvPicPr>
            <a:picLocks noChangeAspect="1" noChangeArrowheads="1"/>
          </p:cNvPicPr>
          <p:nvPr/>
        </p:nvPicPr>
        <p:blipFill>
          <a:blip r:embed="rId2" cstate="print"/>
          <a:srcRect/>
          <a:stretch>
            <a:fillRect/>
          </a:stretch>
        </p:blipFill>
        <p:spPr bwMode="auto">
          <a:xfrm>
            <a:off x="914400" y="0"/>
            <a:ext cx="2994025" cy="6584950"/>
          </a:xfrm>
          <a:prstGeom prst="rect">
            <a:avLst/>
          </a:prstGeom>
          <a:noFill/>
        </p:spPr>
      </p:pic>
      <p:sp>
        <p:nvSpPr>
          <p:cNvPr id="5" name="TextBox 4"/>
          <p:cNvSpPr txBox="1"/>
          <p:nvPr/>
        </p:nvSpPr>
        <p:spPr>
          <a:xfrm>
            <a:off x="3733800" y="533400"/>
            <a:ext cx="4495800" cy="830997"/>
          </a:xfrm>
          <a:prstGeom prst="rect">
            <a:avLst/>
          </a:prstGeom>
          <a:noFill/>
        </p:spPr>
        <p:txBody>
          <a:bodyPr wrap="square" rtlCol="0">
            <a:spAutoFit/>
          </a:bodyPr>
          <a:lstStyle/>
          <a:p>
            <a:r>
              <a:rPr lang="en-US" dirty="0" smtClean="0">
                <a:solidFill>
                  <a:srgbClr val="FF0000"/>
                </a:solidFill>
                <a:latin typeface="Times New Roman" pitchFamily="18" charset="0"/>
                <a:cs typeface="Times New Roman" pitchFamily="18" charset="0"/>
              </a:rPr>
              <a:t>Isolation of a chemically pure transforming agent</a:t>
            </a:r>
            <a:endParaRPr lang="en-US" dirty="0">
              <a:solidFill>
                <a:srgbClr val="FF000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02_Figure03"/>
          <p:cNvPicPr>
            <a:picLocks noChangeAspect="1" noChangeArrowheads="1"/>
          </p:cNvPicPr>
          <p:nvPr/>
        </p:nvPicPr>
        <p:blipFill>
          <a:blip r:embed="rId2" cstate="print"/>
          <a:srcRect/>
          <a:stretch>
            <a:fillRect/>
          </a:stretch>
        </p:blipFill>
        <p:spPr bwMode="auto">
          <a:xfrm>
            <a:off x="228600" y="273050"/>
            <a:ext cx="3200400" cy="6584950"/>
          </a:xfrm>
          <a:prstGeom prst="rect">
            <a:avLst/>
          </a:prstGeom>
          <a:noFill/>
        </p:spPr>
      </p:pic>
      <p:sp>
        <p:nvSpPr>
          <p:cNvPr id="5" name="TextBox 4"/>
          <p:cNvSpPr txBox="1"/>
          <p:nvPr/>
        </p:nvSpPr>
        <p:spPr>
          <a:xfrm>
            <a:off x="3505200" y="609600"/>
            <a:ext cx="50292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Viral Genes are also </a:t>
            </a:r>
            <a:r>
              <a:rPr lang="en-US" sz="2800" dirty="0">
                <a:solidFill>
                  <a:srgbClr val="FF0000"/>
                </a:solidFill>
                <a:latin typeface="Times New Roman" pitchFamily="18" charset="0"/>
                <a:cs typeface="Times New Roman" pitchFamily="18" charset="0"/>
              </a:rPr>
              <a:t>n</a:t>
            </a:r>
            <a:r>
              <a:rPr lang="en-US" sz="2800" dirty="0" smtClean="0">
                <a:solidFill>
                  <a:srgbClr val="FF0000"/>
                </a:solidFill>
                <a:latin typeface="Times New Roman" pitchFamily="18" charset="0"/>
                <a:cs typeface="Times New Roman" pitchFamily="18" charset="0"/>
              </a:rPr>
              <a:t>ucleic acids</a:t>
            </a:r>
          </a:p>
          <a:p>
            <a:r>
              <a:rPr lang="en-US" sz="2800" dirty="0" smtClean="0">
                <a:solidFill>
                  <a:srgbClr val="FF0000"/>
                </a:solidFill>
                <a:latin typeface="Times New Roman" pitchFamily="18" charset="0"/>
                <a:cs typeface="Times New Roman" pitchFamily="18" charset="0"/>
              </a:rPr>
              <a:t>(Hershey &amp; Chase. 1952)</a:t>
            </a:r>
            <a:endParaRPr lang="en-US" sz="2800" dirty="0">
              <a:solidFill>
                <a:srgbClr val="FF0000"/>
              </a:solidFill>
              <a:latin typeface="Times New Roman" pitchFamily="18" charset="0"/>
              <a:cs typeface="Times New Roman" pitchFamily="18" charset="0"/>
            </a:endParaRPr>
          </a:p>
        </p:txBody>
      </p:sp>
      <p:sp>
        <p:nvSpPr>
          <p:cNvPr id="6" name="TextBox 5"/>
          <p:cNvSpPr txBox="1"/>
          <p:nvPr/>
        </p:nvSpPr>
        <p:spPr>
          <a:xfrm>
            <a:off x="3581400" y="2590800"/>
            <a:ext cx="5257800" cy="830997"/>
          </a:xfrm>
          <a:prstGeom prst="rect">
            <a:avLst/>
          </a:prstGeom>
          <a:noFill/>
        </p:spPr>
        <p:txBody>
          <a:bodyPr wrap="square" rtlCol="0">
            <a:spAutoFit/>
          </a:bodyPr>
          <a:lstStyle/>
          <a:p>
            <a:r>
              <a:rPr lang="en-US" dirty="0" smtClean="0">
                <a:latin typeface="Times New Roman" pitchFamily="18" charset="0"/>
                <a:cs typeface="Times New Roman" pitchFamily="18" charset="0"/>
              </a:rPr>
              <a:t>Only the DNA component of T2 carries the genetic information</a:t>
            </a:r>
            <a:endParaRPr lang="en-US"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8" name="Rectangle 4"/>
          <p:cNvSpPr>
            <a:spLocks noChangeArrowheads="1"/>
          </p:cNvSpPr>
          <p:nvPr/>
        </p:nvSpPr>
        <p:spPr bwMode="auto">
          <a:xfrm>
            <a:off x="457200" y="381000"/>
            <a:ext cx="7772400" cy="1143000"/>
          </a:xfrm>
          <a:prstGeom prst="rect">
            <a:avLst/>
          </a:prstGeom>
          <a:noFill/>
          <a:ln w="12700">
            <a:noFill/>
            <a:miter lim="800000"/>
            <a:headEnd/>
            <a:tailEnd/>
          </a:ln>
          <a:effectLst/>
        </p:spPr>
        <p:txBody>
          <a:bodyPr lIns="90488" tIns="44450" rIns="90488" bIns="44450" anchor="ctr"/>
          <a:lstStyle/>
          <a:p>
            <a:pPr algn="ctr"/>
            <a:r>
              <a:rPr lang="en-US" sz="3200" b="1" dirty="0">
                <a:solidFill>
                  <a:srgbClr val="FF0000"/>
                </a:solidFill>
                <a:latin typeface="Times New Roman" pitchFamily="18" charset="0"/>
                <a:cs typeface="Times New Roman" pitchFamily="18" charset="0"/>
              </a:rPr>
              <a:t>The DNA Double Helix</a:t>
            </a:r>
          </a:p>
        </p:txBody>
      </p:sp>
      <p:sp>
        <p:nvSpPr>
          <p:cNvPr id="210949" name="Rectangle 5"/>
          <p:cNvSpPr>
            <a:spLocks noChangeArrowheads="1"/>
          </p:cNvSpPr>
          <p:nvPr/>
        </p:nvSpPr>
        <p:spPr bwMode="auto">
          <a:xfrm>
            <a:off x="762000" y="1371600"/>
            <a:ext cx="7772400" cy="4343400"/>
          </a:xfrm>
          <a:prstGeom prst="rect">
            <a:avLst/>
          </a:prstGeom>
          <a:noFill/>
          <a:ln w="12700">
            <a:noFill/>
            <a:miter lim="800000"/>
            <a:headEnd/>
            <a:tailEnd/>
          </a:ln>
          <a:effectLst/>
        </p:spPr>
        <p:txBody>
          <a:bodyPr lIns="90488" tIns="44450" rIns="90488" bIns="44450"/>
          <a:lstStyle/>
          <a:p>
            <a:pPr marL="342900" indent="-342900" algn="ctr">
              <a:spcBef>
                <a:spcPct val="20000"/>
              </a:spcBef>
            </a:pPr>
            <a:r>
              <a:rPr lang="en-US" sz="2800" i="1" dirty="0">
                <a:latin typeface="Times New Roman" pitchFamily="18" charset="0"/>
                <a:cs typeface="Times New Roman" pitchFamily="18" charset="0"/>
              </a:rPr>
              <a:t>Stabilized by hydrogen bonds!</a:t>
            </a:r>
            <a:r>
              <a:rPr lang="en-US" sz="2800" dirty="0">
                <a:latin typeface="Times New Roman" pitchFamily="18" charset="0"/>
                <a:cs typeface="Times New Roman" pitchFamily="18" charset="0"/>
              </a:rPr>
              <a:t> </a:t>
            </a:r>
          </a:p>
          <a:p>
            <a:pPr marL="342900" indent="-342900">
              <a:spcBef>
                <a:spcPct val="20000"/>
              </a:spcBef>
              <a:buFontTx/>
              <a:buChar char="•"/>
            </a:pPr>
            <a:r>
              <a:rPr lang="en-US" sz="2800" dirty="0">
                <a:latin typeface="Times New Roman" pitchFamily="18" charset="0"/>
                <a:cs typeface="Times New Roman" pitchFamily="18" charset="0"/>
              </a:rPr>
              <a:t>"Base pairs" arise from hydrogen bonds </a:t>
            </a:r>
          </a:p>
          <a:p>
            <a:pPr marL="342900" indent="-342900">
              <a:spcBef>
                <a:spcPct val="20000"/>
              </a:spcBef>
              <a:buFontTx/>
              <a:buChar char="•"/>
            </a:pPr>
            <a:r>
              <a:rPr lang="en-US" sz="2800" dirty="0">
                <a:solidFill>
                  <a:srgbClr val="FF0000"/>
                </a:solidFill>
                <a:latin typeface="Times New Roman" pitchFamily="18" charset="0"/>
                <a:cs typeface="Times New Roman" pitchFamily="18" charset="0"/>
              </a:rPr>
              <a:t>Erwin Chargaff</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had </a:t>
            </a:r>
            <a:r>
              <a:rPr lang="en-US" sz="2800" dirty="0">
                <a:latin typeface="Times New Roman" pitchFamily="18" charset="0"/>
                <a:cs typeface="Times New Roman" pitchFamily="18" charset="0"/>
              </a:rPr>
              <a:t>the pairing data, but didn't understand its implications </a:t>
            </a:r>
          </a:p>
          <a:p>
            <a:pPr marL="342900" indent="-342900">
              <a:spcBef>
                <a:spcPct val="20000"/>
              </a:spcBef>
              <a:buFontTx/>
              <a:buChar char="•"/>
            </a:pPr>
            <a:r>
              <a:rPr lang="en-US" sz="2800" dirty="0">
                <a:solidFill>
                  <a:srgbClr val="FF0000"/>
                </a:solidFill>
                <a:latin typeface="Times New Roman" pitchFamily="18" charset="0"/>
                <a:cs typeface="Times New Roman" pitchFamily="18" charset="0"/>
              </a:rPr>
              <a:t>Rosalind Franklin's</a:t>
            </a:r>
            <a:r>
              <a:rPr lang="en-US" sz="2800" dirty="0">
                <a:latin typeface="Times New Roman" pitchFamily="18" charset="0"/>
                <a:cs typeface="Times New Roman" pitchFamily="18" charset="0"/>
              </a:rPr>
              <a:t> X-ray fiber diffraction data was crucial </a:t>
            </a:r>
          </a:p>
          <a:p>
            <a:pPr marL="342900" indent="-342900">
              <a:spcBef>
                <a:spcPct val="20000"/>
              </a:spcBef>
              <a:buFontTx/>
              <a:buChar char="•"/>
            </a:pPr>
            <a:r>
              <a:rPr lang="en-US" sz="2800" dirty="0">
                <a:solidFill>
                  <a:srgbClr val="FF0000"/>
                </a:solidFill>
                <a:latin typeface="Times New Roman" pitchFamily="18" charset="0"/>
                <a:cs typeface="Times New Roman" pitchFamily="18" charset="0"/>
              </a:rPr>
              <a:t>Francis Crick</a:t>
            </a:r>
            <a:r>
              <a:rPr lang="en-US" sz="2800" dirty="0">
                <a:latin typeface="Times New Roman" pitchFamily="18" charset="0"/>
                <a:cs typeface="Times New Roman" pitchFamily="18" charset="0"/>
              </a:rPr>
              <a:t> knew it was a helix </a:t>
            </a:r>
          </a:p>
          <a:p>
            <a:pPr marL="342900" indent="-342900">
              <a:spcBef>
                <a:spcPct val="20000"/>
              </a:spcBef>
              <a:buFontTx/>
              <a:buChar char="•"/>
            </a:pPr>
            <a:r>
              <a:rPr lang="en-US" sz="2800" dirty="0">
                <a:solidFill>
                  <a:srgbClr val="FF0000"/>
                </a:solidFill>
                <a:latin typeface="Times New Roman" pitchFamily="18" charset="0"/>
                <a:cs typeface="Times New Roman" pitchFamily="18" charset="0"/>
              </a:rPr>
              <a:t>James Watson</a:t>
            </a:r>
            <a:r>
              <a:rPr lang="en-US" sz="2800" dirty="0">
                <a:latin typeface="Times New Roman" pitchFamily="18" charset="0"/>
                <a:cs typeface="Times New Roman" pitchFamily="18" charset="0"/>
              </a:rPr>
              <a:t> figured out the H-bonds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10949">
                                            <p:txEl>
                                              <p:pRg st="0" end="0"/>
                                            </p:txEl>
                                          </p:spTgt>
                                        </p:tgtEl>
                                        <p:attrNameLst>
                                          <p:attrName>style.visibility</p:attrName>
                                        </p:attrNameLst>
                                      </p:cBhvr>
                                      <p:to>
                                        <p:strVal val="visible"/>
                                      </p:to>
                                    </p:set>
                                    <p:animEffect transition="in" filter="box(out)">
                                      <p:cBhvr>
                                        <p:cTn id="7" dur="500"/>
                                        <p:tgtEl>
                                          <p:spTgt spid="2109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10949">
                                            <p:txEl>
                                              <p:pRg st="1" end="1"/>
                                            </p:txEl>
                                          </p:spTgt>
                                        </p:tgtEl>
                                        <p:attrNameLst>
                                          <p:attrName>style.visibility</p:attrName>
                                        </p:attrNameLst>
                                      </p:cBhvr>
                                      <p:to>
                                        <p:strVal val="visible"/>
                                      </p:to>
                                    </p:set>
                                    <p:animEffect transition="in" filter="box(out)">
                                      <p:cBhvr>
                                        <p:cTn id="12" dur="500"/>
                                        <p:tgtEl>
                                          <p:spTgt spid="2109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10949">
                                            <p:txEl>
                                              <p:pRg st="2" end="2"/>
                                            </p:txEl>
                                          </p:spTgt>
                                        </p:tgtEl>
                                        <p:attrNameLst>
                                          <p:attrName>style.visibility</p:attrName>
                                        </p:attrNameLst>
                                      </p:cBhvr>
                                      <p:to>
                                        <p:strVal val="visible"/>
                                      </p:to>
                                    </p:set>
                                    <p:animEffect transition="in" filter="box(out)">
                                      <p:cBhvr>
                                        <p:cTn id="17" dur="500"/>
                                        <p:tgtEl>
                                          <p:spTgt spid="2109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10949">
                                            <p:txEl>
                                              <p:pRg st="3" end="3"/>
                                            </p:txEl>
                                          </p:spTgt>
                                        </p:tgtEl>
                                        <p:attrNameLst>
                                          <p:attrName>style.visibility</p:attrName>
                                        </p:attrNameLst>
                                      </p:cBhvr>
                                      <p:to>
                                        <p:strVal val="visible"/>
                                      </p:to>
                                    </p:set>
                                    <p:animEffect transition="in" filter="box(out)">
                                      <p:cBhvr>
                                        <p:cTn id="22" dur="500"/>
                                        <p:tgtEl>
                                          <p:spTgt spid="21094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10949">
                                            <p:txEl>
                                              <p:pRg st="4" end="4"/>
                                            </p:txEl>
                                          </p:spTgt>
                                        </p:tgtEl>
                                        <p:attrNameLst>
                                          <p:attrName>style.visibility</p:attrName>
                                        </p:attrNameLst>
                                      </p:cBhvr>
                                      <p:to>
                                        <p:strVal val="visible"/>
                                      </p:to>
                                    </p:set>
                                    <p:animEffect transition="in" filter="box(out)">
                                      <p:cBhvr>
                                        <p:cTn id="27" dur="500"/>
                                        <p:tgtEl>
                                          <p:spTgt spid="21094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10949">
                                            <p:txEl>
                                              <p:pRg st="5" end="5"/>
                                            </p:txEl>
                                          </p:spTgt>
                                        </p:tgtEl>
                                        <p:attrNameLst>
                                          <p:attrName>style.visibility</p:attrName>
                                        </p:attrNameLst>
                                      </p:cBhvr>
                                      <p:to>
                                        <p:strVal val="visible"/>
                                      </p:to>
                                    </p:set>
                                    <p:animEffect transition="in" filter="box(out)">
                                      <p:cBhvr>
                                        <p:cTn id="32" dur="500"/>
                                        <p:tgtEl>
                                          <p:spTgt spid="2109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9" grpId="0" build="p" autoUpdateAnimBg="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1757</TotalTime>
  <Words>1005</Words>
  <Application>Microsoft Office PowerPoint</Application>
  <PresentationFormat>On-screen Show (4:3)</PresentationFormat>
  <Paragraphs>126</Paragraphs>
  <Slides>47</Slides>
  <Notes>19</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Blank 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A portion of a DNA polynucleotide chain</vt:lpstr>
      <vt:lpstr>Slide 19</vt:lpstr>
      <vt:lpstr>Slide 20</vt:lpstr>
      <vt:lpstr>The nucleotides of DNA</vt:lpstr>
      <vt:lpstr>Enzymatic synthesis of a DNA chain catalyzed by DNA polymerase I</vt:lpstr>
      <vt:lpstr>Slide 23</vt:lpstr>
      <vt:lpstr>Slide 24</vt:lpstr>
      <vt:lpstr>Slide 25</vt:lpstr>
      <vt:lpstr>Experimental evidence favors strand separation during DNA replication</vt:lpstr>
      <vt:lpstr>The genetic information within DNA is conveyed by its sequences; How the genetic information of DNA functions to order amino acids during protein synthesis?</vt:lpstr>
      <vt:lpstr>Slide 28</vt:lpstr>
      <vt:lpstr>Distinctions between the nucleotides of RNA and DNA</vt:lpstr>
      <vt:lpstr>Slide 30</vt:lpstr>
      <vt:lpstr>Slide 31</vt:lpstr>
      <vt:lpstr>Discovery of Transfer RNA</vt:lpstr>
      <vt:lpstr>Slide 33</vt:lpstr>
      <vt:lpstr>Slide 34</vt:lpstr>
      <vt:lpstr>Slide 35</vt:lpstr>
      <vt:lpstr>A polyribosome: Because only a small segment of mRNA is attached at a given moment to a ribosome, a single mRNA can simultaneously read be read by many ribosomes.</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Company>Pearson - Benjamin Cummings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Bruce</dc:creator>
  <cp:lastModifiedBy>junghuei</cp:lastModifiedBy>
  <cp:revision>90</cp:revision>
  <dcterms:created xsi:type="dcterms:W3CDTF">2008-01-28T05:18:06Z</dcterms:created>
  <dcterms:modified xsi:type="dcterms:W3CDTF">2012-02-06T16:51:51Z</dcterms:modified>
</cp:coreProperties>
</file>